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08"/>
  </p:notesMasterIdLst>
  <p:sldIdLst>
    <p:sldId id="603" r:id="rId2"/>
    <p:sldId id="620" r:id="rId3"/>
    <p:sldId id="619" r:id="rId4"/>
    <p:sldId id="548" r:id="rId5"/>
    <p:sldId id="621" r:id="rId6"/>
    <p:sldId id="651" r:id="rId7"/>
    <p:sldId id="643" r:id="rId8"/>
    <p:sldId id="644" r:id="rId9"/>
    <p:sldId id="645" r:id="rId10"/>
    <p:sldId id="642" r:id="rId11"/>
    <p:sldId id="646" r:id="rId12"/>
    <p:sldId id="647" r:id="rId13"/>
    <p:sldId id="604" r:id="rId14"/>
    <p:sldId id="479" r:id="rId15"/>
    <p:sldId id="528" r:id="rId16"/>
    <p:sldId id="610" r:id="rId17"/>
    <p:sldId id="622" r:id="rId18"/>
    <p:sldId id="534" r:id="rId19"/>
    <p:sldId id="648" r:id="rId20"/>
    <p:sldId id="649" r:id="rId21"/>
    <p:sldId id="638" r:id="rId22"/>
    <p:sldId id="650" r:id="rId23"/>
    <p:sldId id="625" r:id="rId24"/>
    <p:sldId id="679" r:id="rId25"/>
    <p:sldId id="680" r:id="rId26"/>
    <p:sldId id="626" r:id="rId27"/>
    <p:sldId id="653" r:id="rId28"/>
    <p:sldId id="652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664" r:id="rId40"/>
    <p:sldId id="665" r:id="rId41"/>
    <p:sldId id="666" r:id="rId42"/>
    <p:sldId id="667" r:id="rId43"/>
    <p:sldId id="668" r:id="rId44"/>
    <p:sldId id="681" r:id="rId45"/>
    <p:sldId id="669" r:id="rId46"/>
    <p:sldId id="682" r:id="rId47"/>
    <p:sldId id="670" r:id="rId48"/>
    <p:sldId id="671" r:id="rId49"/>
    <p:sldId id="672" r:id="rId50"/>
    <p:sldId id="673" r:id="rId51"/>
    <p:sldId id="674" r:id="rId52"/>
    <p:sldId id="675" r:id="rId53"/>
    <p:sldId id="676" r:id="rId54"/>
    <p:sldId id="678" r:id="rId55"/>
    <p:sldId id="683" r:id="rId56"/>
    <p:sldId id="628" r:id="rId57"/>
    <p:sldId id="630" r:id="rId58"/>
    <p:sldId id="641" r:id="rId59"/>
    <p:sldId id="684" r:id="rId60"/>
    <p:sldId id="685" r:id="rId61"/>
    <p:sldId id="686" r:id="rId62"/>
    <p:sldId id="687" r:id="rId63"/>
    <p:sldId id="688" r:id="rId64"/>
    <p:sldId id="689" r:id="rId65"/>
    <p:sldId id="690" r:id="rId66"/>
    <p:sldId id="703" r:id="rId67"/>
    <p:sldId id="691" r:id="rId68"/>
    <p:sldId id="635" r:id="rId69"/>
    <p:sldId id="640" r:id="rId70"/>
    <p:sldId id="697" r:id="rId71"/>
    <p:sldId id="698" r:id="rId72"/>
    <p:sldId id="624" r:id="rId73"/>
    <p:sldId id="692" r:id="rId74"/>
    <p:sldId id="699" r:id="rId75"/>
    <p:sldId id="631" r:id="rId76"/>
    <p:sldId id="694" r:id="rId77"/>
    <p:sldId id="700" r:id="rId78"/>
    <p:sldId id="632" r:id="rId79"/>
    <p:sldId id="701" r:id="rId80"/>
    <p:sldId id="313" r:id="rId81"/>
    <p:sldId id="431" r:id="rId82"/>
    <p:sldId id="432" r:id="rId83"/>
    <p:sldId id="438" r:id="rId84"/>
    <p:sldId id="444" r:id="rId85"/>
    <p:sldId id="445" r:id="rId86"/>
    <p:sldId id="446" r:id="rId87"/>
    <p:sldId id="433" r:id="rId88"/>
    <p:sldId id="441" r:id="rId89"/>
    <p:sldId id="434" r:id="rId90"/>
    <p:sldId id="436" r:id="rId91"/>
    <p:sldId id="437" r:id="rId92"/>
    <p:sldId id="464" r:id="rId93"/>
    <p:sldId id="465" r:id="rId94"/>
    <p:sldId id="466" r:id="rId95"/>
    <p:sldId id="467" r:id="rId96"/>
    <p:sldId id="468" r:id="rId97"/>
    <p:sldId id="474" r:id="rId98"/>
    <p:sldId id="469" r:id="rId99"/>
    <p:sldId id="470" r:id="rId100"/>
    <p:sldId id="471" r:id="rId101"/>
    <p:sldId id="472" r:id="rId102"/>
    <p:sldId id="473" r:id="rId103"/>
    <p:sldId id="475" r:id="rId104"/>
    <p:sldId id="476" r:id="rId105"/>
    <p:sldId id="511" r:id="rId106"/>
    <p:sldId id="531" r:id="rId107"/>
  </p:sldIdLst>
  <p:sldSz cx="9144000" cy="6858000" type="screen4x3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787675" y="4746558"/>
            <a:ext cx="6301037" cy="449655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418124" cy="49929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46" name="PlaceHolder 3"/>
          <p:cNvSpPr>
            <a:spLocks noGrp="1"/>
          </p:cNvSpPr>
          <p:nvPr>
            <p:ph type="dt"/>
          </p:nvPr>
        </p:nvSpPr>
        <p:spPr>
          <a:xfrm>
            <a:off x="4458263" y="0"/>
            <a:ext cx="3418124" cy="499299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47" name="PlaceHolder 4"/>
          <p:cNvSpPr>
            <a:spLocks noGrp="1"/>
          </p:cNvSpPr>
          <p:nvPr>
            <p:ph type="ftr"/>
          </p:nvPr>
        </p:nvSpPr>
        <p:spPr>
          <a:xfrm>
            <a:off x="0" y="9493474"/>
            <a:ext cx="3418124" cy="499299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48" name="PlaceHolder 5"/>
          <p:cNvSpPr>
            <a:spLocks noGrp="1"/>
          </p:cNvSpPr>
          <p:nvPr>
            <p:ph type="sldNum"/>
          </p:nvPr>
        </p:nvSpPr>
        <p:spPr>
          <a:xfrm>
            <a:off x="4458263" y="9493474"/>
            <a:ext cx="3418124" cy="499299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A813FCC-2FF6-44DE-BACE-B7F1966E4693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A813FCC-2FF6-44DE-BACE-B7F1966E4693}" type="slidenum">
              <a:rPr lang="en-US" sz="1400" smtClean="0">
                <a:latin typeface="Times New Roman"/>
              </a:r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5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A813FCC-2FF6-44DE-BACE-B7F1966E4693}" type="slidenum">
              <a:rPr lang="en-US" sz="1400" smtClean="0">
                <a:latin typeface="Times New Roman"/>
              </a:r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A813FCC-2FF6-44DE-BACE-B7F1966E4693}" type="slidenum">
              <a:rPr lang="en-US" sz="1400" smtClean="0">
                <a:latin typeface="Times New Roman"/>
              </a:r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9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0" y="1154113"/>
            <a:ext cx="4156075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3A813FCC-2FF6-44DE-BACE-B7F1966E4693}" type="slidenum">
              <a:rPr lang="en-US" sz="1400" smtClean="0">
                <a:latin typeface="Times New Roman"/>
              </a:r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5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80" y="1776487"/>
            <a:ext cx="8229240" cy="148354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 5350 / 6350 / 6356</a:t>
            </a: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Digital Forensics</a:t>
            </a:r>
            <a:b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Spring 2019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FAF9D34-E989-4DF7-AB96-39BA6CAB18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31" y="4706266"/>
            <a:ext cx="4387537" cy="119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1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2">
            <a:extLst>
              <a:ext uri="{FF2B5EF4-FFF2-40B4-BE49-F238E27FC236}">
                <a16:creationId xmlns:a16="http://schemas.microsoft.com/office/drawing/2014/main" id="{9CEEEC7A-353E-45BF-A0AF-A44E2E856C5A}"/>
              </a:ext>
            </a:extLst>
          </p:cNvPr>
          <p:cNvSpPr/>
          <p:nvPr/>
        </p:nvSpPr>
        <p:spPr>
          <a:xfrm>
            <a:off x="501926" y="78490"/>
            <a:ext cx="8140148" cy="7133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Potential Problems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Partition Size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D113F-59D1-4571-9281-0416F66F7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39"/>
          <a:stretch/>
        </p:blipFill>
        <p:spPr>
          <a:xfrm>
            <a:off x="1660549" y="1195755"/>
            <a:ext cx="5822898" cy="4020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3174C-A23D-459A-84DA-49A5E338E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86"/>
          <a:stretch/>
        </p:blipFill>
        <p:spPr>
          <a:xfrm>
            <a:off x="1435898" y="5662245"/>
            <a:ext cx="6272205" cy="9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6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FTK Imager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FD5F7-2C4E-4CBF-B895-76FA7B585804}"/>
              </a:ext>
            </a:extLst>
          </p:cNvPr>
          <p:cNvSpPr/>
          <p:nvPr/>
        </p:nvSpPr>
        <p:spPr>
          <a:xfrm>
            <a:off x="0" y="652136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https://marketing.accessdata.com/ftkimager4.2.0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633B0-1088-4CE1-9AF9-3F93121D6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91" y="762827"/>
            <a:ext cx="6662017" cy="5511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6417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Imager Interface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638A5-49F5-42A6-883F-E5BE6905D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" r="385" b="497"/>
          <a:stretch/>
        </p:blipFill>
        <p:spPr>
          <a:xfrm>
            <a:off x="365168" y="1252331"/>
            <a:ext cx="8381267" cy="43533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1826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Evidence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C521E-4C42-4151-BFE3-3F431EF1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92539"/>
            <a:ext cx="7056783" cy="3673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4C8D38FD-D168-49DF-9CE5-1E8378670DC8}"/>
              </a:ext>
            </a:extLst>
          </p:cNvPr>
          <p:cNvSpPr/>
          <p:nvPr/>
        </p:nvSpPr>
        <p:spPr>
          <a:xfrm>
            <a:off x="176037" y="763571"/>
            <a:ext cx="8832916" cy="195975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Physical Drive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Logical Drive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Image File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Contents of a Folder</a:t>
            </a:r>
          </a:p>
        </p:txBody>
      </p:sp>
    </p:spTree>
    <p:extLst>
      <p:ext uri="{BB962C8B-B14F-4D97-AF65-F5344CB8AC3E}">
        <p14:creationId xmlns:p14="http://schemas.microsoft.com/office/powerpoint/2010/main" val="4156359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 Disk Image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50B51-AE85-4987-90BF-B5D35F22B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7" y="1697223"/>
            <a:ext cx="4089011" cy="3223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412D0-BC19-465E-B9DC-3D8E72009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60" y="1697223"/>
            <a:ext cx="4089011" cy="3223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85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Verify Disk / Image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4623D-3DC9-4330-BB92-F4D2C8E1D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5" y="1199917"/>
            <a:ext cx="7921487" cy="48547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1150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Confirm Results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7BC91-3822-443D-A9B1-1556BA8B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7" y="1165778"/>
            <a:ext cx="4169568" cy="4833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DC90E-58D4-4E4F-ABA5-E46F0BD04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"/>
          <a:stretch/>
        </p:blipFill>
        <p:spPr>
          <a:xfrm>
            <a:off x="4731028" y="1165777"/>
            <a:ext cx="4205309" cy="4833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A08CC3-67F3-432B-9311-25D2C4CE7A20}"/>
              </a:ext>
            </a:extLst>
          </p:cNvPr>
          <p:cNvSpPr/>
          <p:nvPr/>
        </p:nvSpPr>
        <p:spPr>
          <a:xfrm>
            <a:off x="5844209" y="2484783"/>
            <a:ext cx="2534478" cy="31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67EFB-D95C-453D-A4A6-4AFDCA45662C}"/>
              </a:ext>
            </a:extLst>
          </p:cNvPr>
          <p:cNvSpPr/>
          <p:nvPr/>
        </p:nvSpPr>
        <p:spPr>
          <a:xfrm>
            <a:off x="371061" y="4227443"/>
            <a:ext cx="1378226" cy="742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310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C57AC1CE-9BAE-41B8-913E-9B8C891A5D4D}"/>
              </a:ext>
            </a:extLst>
          </p:cNvPr>
          <p:cNvSpPr/>
          <p:nvPr/>
        </p:nvSpPr>
        <p:spPr>
          <a:xfrm>
            <a:off x="133350" y="819104"/>
            <a:ext cx="8943975" cy="18769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File System Forensic Analysis, Carrier, 2005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NTFS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http://ntfs.com/ntfs_basics.htm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Unicode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http://www.unicode.org/standard/WhatIsUnicode.html</a:t>
            </a:r>
          </a:p>
        </p:txBody>
      </p:sp>
    </p:spTree>
    <p:extLst>
      <p:ext uri="{BB962C8B-B14F-4D97-AF65-F5344CB8AC3E}">
        <p14:creationId xmlns:p14="http://schemas.microsoft.com/office/powerpoint/2010/main" val="1952532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2">
            <a:extLst>
              <a:ext uri="{FF2B5EF4-FFF2-40B4-BE49-F238E27FC236}">
                <a16:creationId xmlns:a16="http://schemas.microsoft.com/office/drawing/2014/main" id="{9CEEEC7A-353E-45BF-A0AF-A44E2E856C5A}"/>
              </a:ext>
            </a:extLst>
          </p:cNvPr>
          <p:cNvSpPr/>
          <p:nvPr/>
        </p:nvSpPr>
        <p:spPr>
          <a:xfrm>
            <a:off x="501926" y="78490"/>
            <a:ext cx="8140148" cy="7133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Potential Problems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Maximum Partition Size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6EC21-FA81-470F-B125-D81854C12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141" r="49067" b="959"/>
          <a:stretch/>
        </p:blipFill>
        <p:spPr>
          <a:xfrm>
            <a:off x="2493923" y="5759777"/>
            <a:ext cx="4156154" cy="669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F5AF8-B8F2-4C2A-ACE2-94CBDF291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47"/>
          <a:stretch/>
        </p:blipFill>
        <p:spPr>
          <a:xfrm>
            <a:off x="1660551" y="1195755"/>
            <a:ext cx="5822898" cy="40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755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2">
            <a:extLst>
              <a:ext uri="{FF2B5EF4-FFF2-40B4-BE49-F238E27FC236}">
                <a16:creationId xmlns:a16="http://schemas.microsoft.com/office/drawing/2014/main" id="{9CEEEC7A-353E-45BF-A0AF-A44E2E856C5A}"/>
              </a:ext>
            </a:extLst>
          </p:cNvPr>
          <p:cNvSpPr/>
          <p:nvPr/>
        </p:nvSpPr>
        <p:spPr>
          <a:xfrm>
            <a:off x="501926" y="78490"/>
            <a:ext cx="8140148" cy="7133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Potential Problems</a:t>
            </a:r>
          </a:p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Mounted File System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B79A6-354E-466B-B4CC-47BFDE898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66" r="30239" b="733"/>
          <a:stretch/>
        </p:blipFill>
        <p:spPr>
          <a:xfrm>
            <a:off x="1777940" y="1586134"/>
            <a:ext cx="5588120" cy="1538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F86584-62CE-41D1-A95E-7E0719D6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199" y="4133850"/>
            <a:ext cx="4677603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26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Technology File System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5700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 Abstraction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AD4F-3076-4BF8-A785-B83DA65D66FA}"/>
              </a:ext>
            </a:extLst>
          </p:cNvPr>
          <p:cNvSpPr txBox="1"/>
          <p:nvPr/>
        </p:nvSpPr>
        <p:spPr>
          <a:xfrm>
            <a:off x="3485986" y="702607"/>
            <a:ext cx="2212465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SYSTEM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UNIT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1CC2ED1-264E-4D85-9136-C78FBB334F26}"/>
              </a:ext>
            </a:extLst>
          </p:cNvPr>
          <p:cNvSpPr/>
          <p:nvPr/>
        </p:nvSpPr>
        <p:spPr>
          <a:xfrm>
            <a:off x="4336330" y="1206631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AE3FE5A-A7EF-4A91-8141-2A2DD56316B9}"/>
              </a:ext>
            </a:extLst>
          </p:cNvPr>
          <p:cNvSpPr/>
          <p:nvPr/>
        </p:nvSpPr>
        <p:spPr>
          <a:xfrm>
            <a:off x="4336330" y="229706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8875F28-61E6-47E6-BA76-EDF91F174915}"/>
              </a:ext>
            </a:extLst>
          </p:cNvPr>
          <p:cNvSpPr/>
          <p:nvPr/>
        </p:nvSpPr>
        <p:spPr>
          <a:xfrm>
            <a:off x="4336330" y="341022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885872A-9B57-48F8-95B3-02C553B3A825}"/>
              </a:ext>
            </a:extLst>
          </p:cNvPr>
          <p:cNvSpPr/>
          <p:nvPr/>
        </p:nvSpPr>
        <p:spPr>
          <a:xfrm>
            <a:off x="4336330" y="452338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6668BF0-587F-4787-93D5-80C01F3DF385}"/>
              </a:ext>
            </a:extLst>
          </p:cNvPr>
          <p:cNvSpPr/>
          <p:nvPr/>
        </p:nvSpPr>
        <p:spPr>
          <a:xfrm>
            <a:off x="4336330" y="5636544"/>
            <a:ext cx="471340" cy="58640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30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106772"/>
            <a:ext cx="8140148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System Partition Comparisons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125E9D-214F-4100-A932-13C6A6230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47093"/>
              </p:ext>
            </p:extLst>
          </p:nvPr>
        </p:nvGraphicFramePr>
        <p:xfrm>
          <a:off x="1463040" y="1501348"/>
          <a:ext cx="6217920" cy="426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3875122847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9723415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527477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3846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Partition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57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91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1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6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4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13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718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8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HFS+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2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30913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54CFF9E-596D-4356-9DB8-85C66C963008}"/>
              </a:ext>
            </a:extLst>
          </p:cNvPr>
          <p:cNvSpPr/>
          <p:nvPr/>
        </p:nvSpPr>
        <p:spPr>
          <a:xfrm>
            <a:off x="1450696" y="3342024"/>
            <a:ext cx="6239691" cy="49468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231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02502" y="924107"/>
            <a:ext cx="8779433" cy="511847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New Technology File System is a more complex file system versus FAT file systems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operating systems designed for use with NTFS include: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98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2000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XP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7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8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10</a:t>
            </a:r>
          </a:p>
          <a:p>
            <a:pPr>
              <a:buFont typeface="Wingdings" charset="2"/>
              <a:buChar char="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objective of the NTFS design was to provide greater functionality over traditional FAT file systems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Reliability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Large Storage Device Support</a:t>
            </a:r>
          </a:p>
        </p:txBody>
      </p:sp>
    </p:spTree>
    <p:extLst>
      <p:ext uri="{BB962C8B-B14F-4D97-AF65-F5344CB8AC3E}">
        <p14:creationId xmlns:p14="http://schemas.microsoft.com/office/powerpoint/2010/main" val="10827725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106772"/>
            <a:ext cx="8140148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Differences Between FAT and NTFS</a:t>
            </a: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6B1C464C-B3FF-4E61-9779-3515A12799BB}"/>
              </a:ext>
            </a:extLst>
          </p:cNvPr>
          <p:cNvSpPr/>
          <p:nvPr/>
        </p:nvSpPr>
        <p:spPr>
          <a:xfrm>
            <a:off x="103696" y="725865"/>
            <a:ext cx="8946036" cy="383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Some of the key differences between FAT and NTFS: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83B129-2635-47E5-BB13-DAE74C902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557218"/>
              </p:ext>
            </p:extLst>
          </p:nvPr>
        </p:nvGraphicFramePr>
        <p:xfrm>
          <a:off x="416877" y="1866501"/>
          <a:ext cx="8310246" cy="3672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94343">
                  <a:extLst>
                    <a:ext uri="{9D8B030D-6E8A-4147-A177-3AD203B41FA5}">
                      <a16:colId xmlns:a16="http://schemas.microsoft.com/office/drawing/2014/main" val="1217458366"/>
                    </a:ext>
                  </a:extLst>
                </a:gridCol>
                <a:gridCol w="2383155">
                  <a:extLst>
                    <a:ext uri="{9D8B030D-6E8A-4147-A177-3AD203B41FA5}">
                      <a16:colId xmlns:a16="http://schemas.microsoft.com/office/drawing/2014/main" val="3636557419"/>
                    </a:ext>
                  </a:extLst>
                </a:gridCol>
                <a:gridCol w="1771968">
                  <a:extLst>
                    <a:ext uri="{9D8B030D-6E8A-4147-A177-3AD203B41FA5}">
                      <a16:colId xmlns:a16="http://schemas.microsoft.com/office/drawing/2014/main" val="1318660527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361218524"/>
                    </a:ext>
                  </a:extLst>
                </a:gridCol>
              </a:tblGrid>
              <a:tr h="250125">
                <a:tc>
                  <a:txBody>
                    <a:bodyPr/>
                    <a:lstStyle/>
                    <a:p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NTFS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2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Volume Size 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GB - 4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32 GB - 2 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 Size 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60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 Name Length 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8.3 / &lt; 255 chars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255 chars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&lt; 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042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85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48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42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 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36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Built-In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8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Fault Tolerance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04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843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Version Capabilities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182283" y="712034"/>
            <a:ext cx="8779433" cy="601870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 1.0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NT 3.1, 1993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 1.1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NT 3.51, 1995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Compression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Named Streams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 Control Lists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 1.2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NT 4.0, 1996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 Descriptors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 3.0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 2000, 2000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 Quotas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Encrypting File System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Sparse Files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Reparse Points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Sequence Number (USN) Journaling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Reorganized Security Descriptors</a:t>
            </a: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Version 3.1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Expanded the Master File Table (MFT) Entries</a:t>
            </a:r>
          </a:p>
        </p:txBody>
      </p:sp>
    </p:spTree>
    <p:extLst>
      <p:ext uri="{BB962C8B-B14F-4D97-AF65-F5344CB8AC3E}">
        <p14:creationId xmlns:p14="http://schemas.microsoft.com/office/powerpoint/2010/main" val="4469310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Capability Definitions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FE626-9F88-497A-B651-8C668A689F04}"/>
              </a:ext>
            </a:extLst>
          </p:cNvPr>
          <p:cNvSpPr/>
          <p:nvPr/>
        </p:nvSpPr>
        <p:spPr>
          <a:xfrm>
            <a:off x="305380" y="762924"/>
            <a:ext cx="857367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Self-healing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Detection and correction of volume corruption without running disk repair utility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Access Control Lists (ACL)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Administrator set system permissions with ACLs to preemptively identify resource access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Encrypting File System (EFS)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utilized DESX to provide file encryption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Quotas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Tracking of user disk utilization and restrictive use of user disk space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Fault Tolerance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File Systems automatically performs recovery operations through the use of transaction logs and journal files</a:t>
            </a:r>
          </a:p>
        </p:txBody>
      </p:sp>
    </p:spTree>
    <p:extLst>
      <p:ext uri="{BB962C8B-B14F-4D97-AF65-F5344CB8AC3E}">
        <p14:creationId xmlns:p14="http://schemas.microsoft.com/office/powerpoint/2010/main" val="2020915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4117246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Capability Definitions 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con’t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DFE626-9F88-497A-B651-8C668A689F04}"/>
              </a:ext>
            </a:extLst>
          </p:cNvPr>
          <p:cNvSpPr/>
          <p:nvPr/>
        </p:nvSpPr>
        <p:spPr>
          <a:xfrm>
            <a:off x="150829" y="706363"/>
            <a:ext cx="8851769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Compression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utilizes the Lempel-Ziv compression algorithm to compress large files and make more efficient use of disk space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Alternate Data Streams (ADS)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ADSs are areas where additional, non-critical, information about files can be stored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Security Descriptors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provides attributes that define all security definitions of a file or directory</a:t>
            </a:r>
          </a:p>
          <a:p>
            <a:pPr lvl="1"/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Sparse Files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allocation is only allocated to files unless it contains nonzero data</a:t>
            </a:r>
          </a:p>
          <a:p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Reparse Points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provides a capability to link paths similar to symbolic links</a:t>
            </a:r>
          </a:p>
          <a:p>
            <a:pPr lvl="1"/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Update Sequence Number (USN) Journaling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Recording of all changes made to a volume</a:t>
            </a:r>
          </a:p>
        </p:txBody>
      </p:sp>
    </p:spTree>
    <p:extLst>
      <p:ext uri="{BB962C8B-B14F-4D97-AF65-F5344CB8AC3E}">
        <p14:creationId xmlns:p14="http://schemas.microsoft.com/office/powerpoint/2010/main" val="2035083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Partition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7543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783CB-A29D-4840-A5DC-EA2EA807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80" y="1254636"/>
            <a:ext cx="6487640" cy="2489774"/>
          </a:xfrm>
          <a:prstGeom prst="rect">
            <a:avLst/>
          </a:prstGeom>
        </p:spPr>
      </p:pic>
      <p:sp>
        <p:nvSpPr>
          <p:cNvPr id="4" name="CustomShape 2">
            <a:extLst>
              <a:ext uri="{FF2B5EF4-FFF2-40B4-BE49-F238E27FC236}">
                <a16:creationId xmlns:a16="http://schemas.microsoft.com/office/drawing/2014/main" id="{8B9C10BE-77A9-4537-90A6-6E18314254C9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Creation of NTFS Partition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0A0F6-353E-4A2A-AFE8-622C42B2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59" y="4626043"/>
            <a:ext cx="7192283" cy="137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1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Organization of NTFS Partitions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933254"/>
            <a:ext cx="8629476" cy="193249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overall structure of NTFS partitions includes: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 Boot Record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 File Table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Data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 File Table Backup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57262" y="3577473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99587" y="3577473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41912" y="3577473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27389" y="3577473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0214391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Master Boot Record</a:t>
            </a:r>
          </a:p>
        </p:txBody>
      </p:sp>
    </p:spTree>
    <p:extLst>
      <p:ext uri="{BB962C8B-B14F-4D97-AF65-F5344CB8AC3E}">
        <p14:creationId xmlns:p14="http://schemas.microsoft.com/office/powerpoint/2010/main" val="89986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Master Boot Record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933253"/>
            <a:ext cx="8629476" cy="355390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Master Boot Record (MBR) is the first sector on an NTFS formatted disk</a:t>
            </a: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MBR contains the partition table for the disk and a small amount of executable code similar to the FAT boot sector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MBR finds the starting point of the partition and loads a copy the boot sector into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57262" y="5114041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99587" y="5114041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41912" y="5114041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27389" y="5114041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DD7A0B-6356-4347-87C1-7851CDC37508}"/>
              </a:ext>
            </a:extLst>
          </p:cNvPr>
          <p:cNvSpPr/>
          <p:nvPr/>
        </p:nvSpPr>
        <p:spPr>
          <a:xfrm>
            <a:off x="228515" y="5076333"/>
            <a:ext cx="1618672" cy="1135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92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Master Boot Record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38408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80733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23058" y="787136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08535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46041-79F2-4385-B73C-54FD4F7C663F}"/>
              </a:ext>
            </a:extLst>
          </p:cNvPr>
          <p:cNvSpPr/>
          <p:nvPr/>
        </p:nvSpPr>
        <p:spPr>
          <a:xfrm>
            <a:off x="200700" y="747071"/>
            <a:ext cx="1618672" cy="1135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9"/>
          <a:stretch/>
        </p:blipFill>
        <p:spPr>
          <a:xfrm>
            <a:off x="1823932" y="2090932"/>
            <a:ext cx="5496136" cy="4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29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FAT vs. NTFS Boot Sector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ACACE9-9B8D-4CDB-8D6F-BDB72D14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11" y="888770"/>
            <a:ext cx="408571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AEF24-651E-4FED-9273-70746BBF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75" y="646045"/>
            <a:ext cx="4085714" cy="59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ECB61B-04B9-423C-9FFC-3B13BAF6C145}"/>
              </a:ext>
            </a:extLst>
          </p:cNvPr>
          <p:cNvSpPr txBox="1"/>
          <p:nvPr/>
        </p:nvSpPr>
        <p:spPr>
          <a:xfrm>
            <a:off x="8877289" y="221529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9F1A65-C7E5-4B6E-B7D3-BB91516E42C6}"/>
              </a:ext>
            </a:extLst>
          </p:cNvPr>
          <p:cNvSpPr txBox="1"/>
          <p:nvPr/>
        </p:nvSpPr>
        <p:spPr>
          <a:xfrm>
            <a:off x="8877289" y="247139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BD640-F8DD-429A-8E10-B9A31DDA93E1}"/>
              </a:ext>
            </a:extLst>
          </p:cNvPr>
          <p:cNvSpPr txBox="1"/>
          <p:nvPr/>
        </p:nvSpPr>
        <p:spPr>
          <a:xfrm>
            <a:off x="8869566" y="291215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E6EFA-4255-4417-AADC-4048BCBB9724}"/>
              </a:ext>
            </a:extLst>
          </p:cNvPr>
          <p:cNvSpPr txBox="1"/>
          <p:nvPr/>
        </p:nvSpPr>
        <p:spPr>
          <a:xfrm>
            <a:off x="8869566" y="383260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84F48-7FA5-447E-84F9-5DFA60848097}"/>
              </a:ext>
            </a:extLst>
          </p:cNvPr>
          <p:cNvSpPr txBox="1"/>
          <p:nvPr/>
        </p:nvSpPr>
        <p:spPr>
          <a:xfrm>
            <a:off x="8869566" y="411039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40D983-18B8-44EB-9CE6-561B3300D38E}"/>
              </a:ext>
            </a:extLst>
          </p:cNvPr>
          <p:cNvSpPr txBox="1"/>
          <p:nvPr/>
        </p:nvSpPr>
        <p:spPr>
          <a:xfrm>
            <a:off x="8877289" y="542272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26641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0CF154-5A8B-41F8-B1A4-CAB90A67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- Bootstrap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4748323" y="915395"/>
            <a:ext cx="775786" cy="15517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619C8A-AAC7-4FF7-81C4-045F669E470C}"/>
              </a:ext>
            </a:extLst>
          </p:cNvPr>
          <p:cNvSpPr/>
          <p:nvPr/>
        </p:nvSpPr>
        <p:spPr>
          <a:xfrm>
            <a:off x="151721" y="1391246"/>
            <a:ext cx="3347417" cy="2018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B9624-0FB1-446D-86DB-76A648411CFE}"/>
              </a:ext>
            </a:extLst>
          </p:cNvPr>
          <p:cNvSpPr/>
          <p:nvPr/>
        </p:nvSpPr>
        <p:spPr>
          <a:xfrm>
            <a:off x="2402175" y="6449996"/>
            <a:ext cx="4339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0xEB3C90: Jump Short 52 NOP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258E9E-C0EE-4B67-8101-45026149BDE6}"/>
              </a:ext>
            </a:extLst>
          </p:cNvPr>
          <p:cNvSpPr txBox="1"/>
          <p:nvPr/>
        </p:nvSpPr>
        <p:spPr>
          <a:xfrm>
            <a:off x="3502566" y="13382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11999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CE7E24-3FB4-4349-BC40-34AE9875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OEM ID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5521321" y="921099"/>
            <a:ext cx="2104964" cy="17241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171343" y="6449996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0x4E54465320202020: “NTFS    “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5F3E6-3D0F-4DFA-A5A3-54E16E8A24A8}"/>
              </a:ext>
            </a:extLst>
          </p:cNvPr>
          <p:cNvSpPr/>
          <p:nvPr/>
        </p:nvSpPr>
        <p:spPr>
          <a:xfrm>
            <a:off x="151721" y="1589213"/>
            <a:ext cx="3347417" cy="2018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4E185-0DD2-474A-A303-A32628EDF7C8}"/>
              </a:ext>
            </a:extLst>
          </p:cNvPr>
          <p:cNvSpPr txBox="1"/>
          <p:nvPr/>
        </p:nvSpPr>
        <p:spPr>
          <a:xfrm>
            <a:off x="3502566" y="15362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226531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Homework #3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99692F2-6A1F-438D-B4A6-BEA653F6E568}"/>
              </a:ext>
            </a:extLst>
          </p:cNvPr>
          <p:cNvSpPr/>
          <p:nvPr/>
        </p:nvSpPr>
        <p:spPr>
          <a:xfrm>
            <a:off x="0" y="742950"/>
            <a:ext cx="9143999" cy="59055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Using the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utility: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a thumb drive with 2 equally sized FAT16 partitions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the 2</a:t>
            </a:r>
            <a:r>
              <a:rPr lang="en-US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partition to bootable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Complete the following tasks:</a:t>
            </a:r>
          </a:p>
          <a:p>
            <a:pPr marL="800100" lvl="1" indent="-342900">
              <a:buAutoNum type="arabicParenR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Specify how many sectors are on each partition</a:t>
            </a:r>
          </a:p>
          <a:p>
            <a:pPr lvl="1"/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2) Using hexdump print out the boot sector for the 2</a:t>
            </a:r>
            <a:r>
              <a:rPr lang="en-US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partition</a:t>
            </a:r>
          </a:p>
          <a:p>
            <a:pPr lvl="1"/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3) Specify how many sectors are in each of the following: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Reserved Area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FAT Area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FAT Area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Root Directory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Area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a word document that answers each of the questions and add any necessary screenshots to back up your answers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Homework #3 is due 1 February 11:59 PM</a:t>
            </a:r>
          </a:p>
        </p:txBody>
      </p:sp>
    </p:spTree>
    <p:extLst>
      <p:ext uri="{BB962C8B-B14F-4D97-AF65-F5344CB8AC3E}">
        <p14:creationId xmlns:p14="http://schemas.microsoft.com/office/powerpoint/2010/main" val="20279965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Bytes / Sector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7680058" y="920999"/>
            <a:ext cx="474127" cy="1630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479120" y="6449996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0x0200: 512 Bytes / Sector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9C97C-77C2-4212-9B21-7CFE0E5D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6ABC78-96A1-4F16-B32B-766D85D86255}"/>
              </a:ext>
            </a:extLst>
          </p:cNvPr>
          <p:cNvSpPr/>
          <p:nvPr/>
        </p:nvSpPr>
        <p:spPr>
          <a:xfrm>
            <a:off x="151721" y="1777753"/>
            <a:ext cx="3347417" cy="201884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49E07-C7B1-4DD9-A517-F0F15ECD1830}"/>
              </a:ext>
            </a:extLst>
          </p:cNvPr>
          <p:cNvSpPr txBox="1"/>
          <p:nvPr/>
        </p:nvSpPr>
        <p:spPr>
          <a:xfrm>
            <a:off x="3502566" y="17248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302426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431354" y="59636"/>
            <a:ext cx="8281293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Sectors / Cluster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8189108" y="911571"/>
            <a:ext cx="238456" cy="18193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479120" y="6449996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0x08: 8 Sectors /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84FFC-A866-4998-82BE-4FCB10DA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3CDB85C-70C9-46B7-BC64-ED877EEF847D}"/>
              </a:ext>
            </a:extLst>
          </p:cNvPr>
          <p:cNvSpPr/>
          <p:nvPr/>
        </p:nvSpPr>
        <p:spPr>
          <a:xfrm>
            <a:off x="151721" y="1985147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CF57-748A-4FA8-86F5-E44C59D657A3}"/>
              </a:ext>
            </a:extLst>
          </p:cNvPr>
          <p:cNvSpPr txBox="1"/>
          <p:nvPr/>
        </p:nvSpPr>
        <p:spPr>
          <a:xfrm>
            <a:off x="3502566" y="19322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441084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Reserved Sectors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8470971" y="902015"/>
            <a:ext cx="446786" cy="18206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479120" y="6449996"/>
            <a:ext cx="4185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0x0000: 0 Reserved Sectors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D3B35-3D6E-4A6A-A3C9-F37F4A52F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203982-8490-46E3-9BF4-4DADCCAFF3C7}"/>
              </a:ext>
            </a:extLst>
          </p:cNvPr>
          <p:cNvSpPr/>
          <p:nvPr/>
        </p:nvSpPr>
        <p:spPr>
          <a:xfrm>
            <a:off x="151721" y="2192638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5D30E-427D-4B4C-8045-2106E879E1D4}"/>
              </a:ext>
            </a:extLst>
          </p:cNvPr>
          <p:cNvSpPr txBox="1"/>
          <p:nvPr/>
        </p:nvSpPr>
        <p:spPr>
          <a:xfrm>
            <a:off x="3502566" y="213025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4915068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Set to 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864114" y="6449996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55ECE-AE9D-4D5E-8B11-82D1A6408DDF}"/>
              </a:ext>
            </a:extLst>
          </p:cNvPr>
          <p:cNvSpPr/>
          <p:nvPr/>
        </p:nvSpPr>
        <p:spPr>
          <a:xfrm>
            <a:off x="4759325" y="1093509"/>
            <a:ext cx="736502" cy="16025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3050C-AB2B-4EBA-ABB2-90937172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C003AB-6142-4105-A04D-0915A11343DC}"/>
              </a:ext>
            </a:extLst>
          </p:cNvPr>
          <p:cNvSpPr/>
          <p:nvPr/>
        </p:nvSpPr>
        <p:spPr>
          <a:xfrm>
            <a:off x="151721" y="2371725"/>
            <a:ext cx="3347417" cy="20189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2060F-604B-486C-AF90-4A05B6083DA8}"/>
              </a:ext>
            </a:extLst>
          </p:cNvPr>
          <p:cNvSpPr txBox="1"/>
          <p:nvPr/>
        </p:nvSpPr>
        <p:spPr>
          <a:xfrm>
            <a:off x="3502566" y="231878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885166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Not Used By NTFS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5547157" y="1087415"/>
            <a:ext cx="464697" cy="17251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4018002" y="6449996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2579047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25261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3950833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Media Descriptor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056208" y="1077988"/>
            <a:ext cx="222043" cy="19463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1555790" y="6449996"/>
            <a:ext cx="6032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0xF8: Fixed disk – Hard Disk Partition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2777014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272406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8883340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Always 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301308" y="1087415"/>
            <a:ext cx="495418" cy="1757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4018002" y="6449996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2974981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292203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3535100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Sectors / Track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895198" y="1087415"/>
            <a:ext cx="495418" cy="1757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633008" y="6449996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0x0001: 1 Sector / Track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3172946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31199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505885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Heads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7423098" y="1087415"/>
            <a:ext cx="495418" cy="17577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402449" y="6449996"/>
            <a:ext cx="2339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0x0001: 1 Head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3370912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3317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9007906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Hidden Sectors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7969853" y="1096842"/>
            <a:ext cx="947903" cy="1569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094399" y="6449996"/>
            <a:ext cx="495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0x00000800: 2048 Hidden Sectors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3568879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35159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67870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48F222-644E-4F17-B293-4345B4C8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6" y="1280608"/>
            <a:ext cx="3194663" cy="4296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2" name="CustomShape 2"/>
          <p:cNvSpPr/>
          <p:nvPr/>
        </p:nvSpPr>
        <p:spPr>
          <a:xfrm>
            <a:off x="501926" y="40910"/>
            <a:ext cx="8140148" cy="4592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FAT16 Boot Sector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7A910-5869-42E8-9DBB-2F91467F8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02" b="10809"/>
          <a:stretch/>
        </p:blipFill>
        <p:spPr>
          <a:xfrm>
            <a:off x="3544482" y="713244"/>
            <a:ext cx="5507482" cy="5829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C82677-4509-44ED-8133-FF24EFA49C98}"/>
              </a:ext>
            </a:extLst>
          </p:cNvPr>
          <p:cNvSpPr/>
          <p:nvPr/>
        </p:nvSpPr>
        <p:spPr>
          <a:xfrm>
            <a:off x="4474946" y="915395"/>
            <a:ext cx="775786" cy="15517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7652-99F8-46BF-929A-8A7FEBFEC97D}"/>
              </a:ext>
            </a:extLst>
          </p:cNvPr>
          <p:cNvSpPr/>
          <p:nvPr/>
        </p:nvSpPr>
        <p:spPr>
          <a:xfrm>
            <a:off x="5315502" y="915395"/>
            <a:ext cx="2263649" cy="15517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91A01-D0A5-4BDC-9141-A61F466DB2A0}"/>
              </a:ext>
            </a:extLst>
          </p:cNvPr>
          <p:cNvSpPr/>
          <p:nvPr/>
        </p:nvSpPr>
        <p:spPr>
          <a:xfrm>
            <a:off x="114033" y="1652257"/>
            <a:ext cx="3182096" cy="16711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8835B-9217-4CC0-92E7-3751AC0F75DC}"/>
              </a:ext>
            </a:extLst>
          </p:cNvPr>
          <p:cNvSpPr/>
          <p:nvPr/>
        </p:nvSpPr>
        <p:spPr>
          <a:xfrm>
            <a:off x="110893" y="1828800"/>
            <a:ext cx="3182096" cy="1671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CEA431-446E-4140-ACE6-6B37D3EDEB64}"/>
              </a:ext>
            </a:extLst>
          </p:cNvPr>
          <p:cNvSpPr/>
          <p:nvPr/>
        </p:nvSpPr>
        <p:spPr>
          <a:xfrm>
            <a:off x="7634495" y="915395"/>
            <a:ext cx="481986" cy="15517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45CD7-FCDD-43A4-BD03-0B103ECAA4D8}"/>
              </a:ext>
            </a:extLst>
          </p:cNvPr>
          <p:cNvSpPr/>
          <p:nvPr/>
        </p:nvSpPr>
        <p:spPr>
          <a:xfrm>
            <a:off x="112461" y="2000054"/>
            <a:ext cx="3182096" cy="16711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860DBF-F70C-457E-99E6-DA70B6F62684}"/>
              </a:ext>
            </a:extLst>
          </p:cNvPr>
          <p:cNvSpPr/>
          <p:nvPr/>
        </p:nvSpPr>
        <p:spPr>
          <a:xfrm>
            <a:off x="8190680" y="915395"/>
            <a:ext cx="227458" cy="15517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DC96D-E979-4A0D-9DFB-3FB6D082BD01}"/>
              </a:ext>
            </a:extLst>
          </p:cNvPr>
          <p:cNvSpPr/>
          <p:nvPr/>
        </p:nvSpPr>
        <p:spPr>
          <a:xfrm>
            <a:off x="114029" y="2180735"/>
            <a:ext cx="3182096" cy="16711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BE2637-2448-49A0-A612-4A568E1FC023}"/>
              </a:ext>
            </a:extLst>
          </p:cNvPr>
          <p:cNvSpPr/>
          <p:nvPr/>
        </p:nvSpPr>
        <p:spPr>
          <a:xfrm>
            <a:off x="8484476" y="916963"/>
            <a:ext cx="481986" cy="15517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030A1-9F7B-4EE1-8DC6-5608D5FB3BA1}"/>
              </a:ext>
            </a:extLst>
          </p:cNvPr>
          <p:cNvSpPr/>
          <p:nvPr/>
        </p:nvSpPr>
        <p:spPr>
          <a:xfrm>
            <a:off x="106173" y="2361416"/>
            <a:ext cx="3182096" cy="167116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19828-99C4-4768-A852-9D97F5E175AC}"/>
              </a:ext>
            </a:extLst>
          </p:cNvPr>
          <p:cNvSpPr/>
          <p:nvPr/>
        </p:nvSpPr>
        <p:spPr>
          <a:xfrm>
            <a:off x="4474946" y="1094926"/>
            <a:ext cx="210176" cy="15517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1C237C-7913-4E3E-AD45-77D82EDA13ED}"/>
              </a:ext>
            </a:extLst>
          </p:cNvPr>
          <p:cNvSpPr/>
          <p:nvPr/>
        </p:nvSpPr>
        <p:spPr>
          <a:xfrm>
            <a:off x="92036" y="2546235"/>
            <a:ext cx="3204089" cy="16297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A23F59-A2C8-43FA-A896-09474D23934C}"/>
              </a:ext>
            </a:extLst>
          </p:cNvPr>
          <p:cNvSpPr/>
          <p:nvPr/>
        </p:nvSpPr>
        <p:spPr>
          <a:xfrm>
            <a:off x="4749892" y="1094926"/>
            <a:ext cx="500840" cy="155178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B5567-AB59-4EF5-8C63-44EBFE207C3D}"/>
              </a:ext>
            </a:extLst>
          </p:cNvPr>
          <p:cNvSpPr/>
          <p:nvPr/>
        </p:nvSpPr>
        <p:spPr>
          <a:xfrm>
            <a:off x="106171" y="2722778"/>
            <a:ext cx="3182096" cy="167116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87BC76-17B7-4363-AABD-D11127C578FE}"/>
              </a:ext>
            </a:extLst>
          </p:cNvPr>
          <p:cNvSpPr/>
          <p:nvPr/>
        </p:nvSpPr>
        <p:spPr>
          <a:xfrm>
            <a:off x="5315502" y="1094926"/>
            <a:ext cx="500840" cy="155178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91801-810C-4D6C-B1AC-1BFB97569595}"/>
              </a:ext>
            </a:extLst>
          </p:cNvPr>
          <p:cNvSpPr/>
          <p:nvPr/>
        </p:nvSpPr>
        <p:spPr>
          <a:xfrm>
            <a:off x="107739" y="2903459"/>
            <a:ext cx="3182096" cy="167116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4F70A5-E756-4FAE-81B5-AF4B54BE2A79}"/>
              </a:ext>
            </a:extLst>
          </p:cNvPr>
          <p:cNvSpPr/>
          <p:nvPr/>
        </p:nvSpPr>
        <p:spPr>
          <a:xfrm>
            <a:off x="5881112" y="1094926"/>
            <a:ext cx="191445" cy="155178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9FB1FB-0691-4FDD-B764-E9E1B25D7337}"/>
              </a:ext>
            </a:extLst>
          </p:cNvPr>
          <p:cNvSpPr/>
          <p:nvPr/>
        </p:nvSpPr>
        <p:spPr>
          <a:xfrm>
            <a:off x="115598" y="3080002"/>
            <a:ext cx="3182096" cy="167116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5B48BD-3815-4801-BED4-FE67A88A665E}"/>
              </a:ext>
            </a:extLst>
          </p:cNvPr>
          <p:cNvSpPr/>
          <p:nvPr/>
        </p:nvSpPr>
        <p:spPr>
          <a:xfrm>
            <a:off x="112458" y="3256545"/>
            <a:ext cx="3182096" cy="16711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228A9B-1C04-4812-82F4-538CD5671507}"/>
              </a:ext>
            </a:extLst>
          </p:cNvPr>
          <p:cNvSpPr/>
          <p:nvPr/>
        </p:nvSpPr>
        <p:spPr>
          <a:xfrm>
            <a:off x="114026" y="3437226"/>
            <a:ext cx="3182096" cy="167116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B78CC3-E13F-4153-8739-714084C3B45E}"/>
              </a:ext>
            </a:extLst>
          </p:cNvPr>
          <p:cNvSpPr/>
          <p:nvPr/>
        </p:nvSpPr>
        <p:spPr>
          <a:xfrm>
            <a:off x="115594" y="3608480"/>
            <a:ext cx="3182096" cy="16711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C4EB64-FF63-46E5-A008-0DB703D10278}"/>
              </a:ext>
            </a:extLst>
          </p:cNvPr>
          <p:cNvSpPr/>
          <p:nvPr/>
        </p:nvSpPr>
        <p:spPr>
          <a:xfrm>
            <a:off x="107738" y="3789161"/>
            <a:ext cx="3182096" cy="16711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A28365-67B5-4699-9CDF-0A1A872337FF}"/>
              </a:ext>
            </a:extLst>
          </p:cNvPr>
          <p:cNvSpPr/>
          <p:nvPr/>
        </p:nvSpPr>
        <p:spPr>
          <a:xfrm>
            <a:off x="93601" y="3973980"/>
            <a:ext cx="3204089" cy="16297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017D41-A731-4E28-BA03-463001904C7F}"/>
              </a:ext>
            </a:extLst>
          </p:cNvPr>
          <p:cNvSpPr/>
          <p:nvPr/>
        </p:nvSpPr>
        <p:spPr>
          <a:xfrm>
            <a:off x="107736" y="4150523"/>
            <a:ext cx="3182096" cy="167116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40D25D-F198-4451-88C1-1DC93EDF7C04}"/>
              </a:ext>
            </a:extLst>
          </p:cNvPr>
          <p:cNvSpPr/>
          <p:nvPr/>
        </p:nvSpPr>
        <p:spPr>
          <a:xfrm>
            <a:off x="109304" y="4331204"/>
            <a:ext cx="3182096" cy="167116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74CDAB-CC07-4E7C-B306-F5D7E50491EF}"/>
              </a:ext>
            </a:extLst>
          </p:cNvPr>
          <p:cNvSpPr/>
          <p:nvPr/>
        </p:nvSpPr>
        <p:spPr>
          <a:xfrm>
            <a:off x="106171" y="4510150"/>
            <a:ext cx="3182096" cy="167116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151D6F-1E86-49FD-AFD9-3A0E1F0C6A24}"/>
              </a:ext>
            </a:extLst>
          </p:cNvPr>
          <p:cNvSpPr/>
          <p:nvPr/>
        </p:nvSpPr>
        <p:spPr>
          <a:xfrm>
            <a:off x="112458" y="4686693"/>
            <a:ext cx="3182096" cy="167116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DC4D4E-9E9F-496F-8412-898690BEC6C9}"/>
              </a:ext>
            </a:extLst>
          </p:cNvPr>
          <p:cNvSpPr/>
          <p:nvPr/>
        </p:nvSpPr>
        <p:spPr>
          <a:xfrm>
            <a:off x="104599" y="4857946"/>
            <a:ext cx="3182096" cy="18837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8C5DB8-7F68-4FE0-BE4B-1709043373E3}"/>
              </a:ext>
            </a:extLst>
          </p:cNvPr>
          <p:cNvSpPr/>
          <p:nvPr/>
        </p:nvSpPr>
        <p:spPr>
          <a:xfrm>
            <a:off x="106167" y="5038628"/>
            <a:ext cx="3182096" cy="19424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1317DF-2CE1-4CB6-8F14-3F3EB883C31E}"/>
              </a:ext>
            </a:extLst>
          </p:cNvPr>
          <p:cNvSpPr/>
          <p:nvPr/>
        </p:nvSpPr>
        <p:spPr>
          <a:xfrm>
            <a:off x="107738" y="5209881"/>
            <a:ext cx="3182096" cy="191843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4B3FADE-EFF7-4A97-9677-699CACFF132D}"/>
              </a:ext>
            </a:extLst>
          </p:cNvPr>
          <p:cNvSpPr/>
          <p:nvPr/>
        </p:nvSpPr>
        <p:spPr>
          <a:xfrm>
            <a:off x="84174" y="5404128"/>
            <a:ext cx="3204089" cy="16297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BEB3FA-89BE-41A9-9D4E-CF56627631DB}"/>
              </a:ext>
            </a:extLst>
          </p:cNvPr>
          <p:cNvSpPr/>
          <p:nvPr/>
        </p:nvSpPr>
        <p:spPr>
          <a:xfrm>
            <a:off x="6165485" y="1094926"/>
            <a:ext cx="470986" cy="15517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C23D61-2DEC-4D4E-86DD-E23258CC30D1}"/>
              </a:ext>
            </a:extLst>
          </p:cNvPr>
          <p:cNvSpPr/>
          <p:nvPr/>
        </p:nvSpPr>
        <p:spPr>
          <a:xfrm>
            <a:off x="6818621" y="1097255"/>
            <a:ext cx="470986" cy="155178"/>
          </a:xfrm>
          <a:prstGeom prst="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654D29-5C1E-4A68-828B-14F63EF7F0A7}"/>
              </a:ext>
            </a:extLst>
          </p:cNvPr>
          <p:cNvSpPr/>
          <p:nvPr/>
        </p:nvSpPr>
        <p:spPr>
          <a:xfrm>
            <a:off x="7368467" y="1094926"/>
            <a:ext cx="470986" cy="15517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4C05697-296C-40EE-9722-FC123491BDBF}"/>
              </a:ext>
            </a:extLst>
          </p:cNvPr>
          <p:cNvSpPr/>
          <p:nvPr/>
        </p:nvSpPr>
        <p:spPr>
          <a:xfrm>
            <a:off x="7910808" y="1094926"/>
            <a:ext cx="1055654" cy="155178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CE342A-FDA2-4597-93E4-6ACBB8595651}"/>
              </a:ext>
            </a:extLst>
          </p:cNvPr>
          <p:cNvSpPr/>
          <p:nvPr/>
        </p:nvSpPr>
        <p:spPr>
          <a:xfrm>
            <a:off x="4474946" y="1280608"/>
            <a:ext cx="1030308" cy="155178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3F3CAD-7C7E-40EC-9396-806E8F877703}"/>
              </a:ext>
            </a:extLst>
          </p:cNvPr>
          <p:cNvSpPr/>
          <p:nvPr/>
        </p:nvSpPr>
        <p:spPr>
          <a:xfrm>
            <a:off x="5585016" y="1280608"/>
            <a:ext cx="231326" cy="152868"/>
          </a:xfrm>
          <a:prstGeom prst="rect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EB5298-A8C4-4497-B3F4-A9A656A3929B}"/>
              </a:ext>
            </a:extLst>
          </p:cNvPr>
          <p:cNvSpPr/>
          <p:nvPr/>
        </p:nvSpPr>
        <p:spPr>
          <a:xfrm>
            <a:off x="5881112" y="1278298"/>
            <a:ext cx="191445" cy="155178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D385891-6E89-4E6A-98EA-6BFE111BEF80}"/>
              </a:ext>
            </a:extLst>
          </p:cNvPr>
          <p:cNvSpPr/>
          <p:nvPr/>
        </p:nvSpPr>
        <p:spPr>
          <a:xfrm>
            <a:off x="6165485" y="1278298"/>
            <a:ext cx="191445" cy="155178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86919E-599A-4185-A4E6-B34B14B84B5E}"/>
              </a:ext>
            </a:extLst>
          </p:cNvPr>
          <p:cNvSpPr/>
          <p:nvPr/>
        </p:nvSpPr>
        <p:spPr>
          <a:xfrm>
            <a:off x="6426290" y="1278297"/>
            <a:ext cx="1143433" cy="152868"/>
          </a:xfrm>
          <a:prstGeom prst="rect">
            <a:avLst/>
          </a:pr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17BE38-2187-4C3F-A82C-6A00AD29BE1F}"/>
              </a:ext>
            </a:extLst>
          </p:cNvPr>
          <p:cNvSpPr/>
          <p:nvPr/>
        </p:nvSpPr>
        <p:spPr>
          <a:xfrm>
            <a:off x="7650470" y="1280248"/>
            <a:ext cx="1315992" cy="1528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5B77F8-01DA-4145-B7F4-1690562A00A3}"/>
              </a:ext>
            </a:extLst>
          </p:cNvPr>
          <p:cNvSpPr/>
          <p:nvPr/>
        </p:nvSpPr>
        <p:spPr>
          <a:xfrm>
            <a:off x="4474945" y="1456188"/>
            <a:ext cx="1597611" cy="15286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D72024-D573-4C34-9070-43B96D645745}"/>
              </a:ext>
            </a:extLst>
          </p:cNvPr>
          <p:cNvSpPr/>
          <p:nvPr/>
        </p:nvSpPr>
        <p:spPr>
          <a:xfrm>
            <a:off x="6165484" y="1455033"/>
            <a:ext cx="2252653" cy="15286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DFFC07-1157-410A-88ED-EEE3368B054F}"/>
              </a:ext>
            </a:extLst>
          </p:cNvPr>
          <p:cNvSpPr/>
          <p:nvPr/>
        </p:nvSpPr>
        <p:spPr>
          <a:xfrm>
            <a:off x="4474945" y="1637209"/>
            <a:ext cx="4491517" cy="471592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28E723-6D1D-4535-A7C9-9D65F9EB16A6}"/>
              </a:ext>
            </a:extLst>
          </p:cNvPr>
          <p:cNvSpPr/>
          <p:nvPr/>
        </p:nvSpPr>
        <p:spPr>
          <a:xfrm>
            <a:off x="8484476" y="1453878"/>
            <a:ext cx="481986" cy="184900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46FCD0-F541-4A16-B63E-C9D9C45F91B4}"/>
              </a:ext>
            </a:extLst>
          </p:cNvPr>
          <p:cNvSpPr/>
          <p:nvPr/>
        </p:nvSpPr>
        <p:spPr>
          <a:xfrm>
            <a:off x="4474945" y="6353135"/>
            <a:ext cx="4007456" cy="175911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8B7800-32DF-40EF-A3DE-5C7F70A968FC}"/>
              </a:ext>
            </a:extLst>
          </p:cNvPr>
          <p:cNvSpPr/>
          <p:nvPr/>
        </p:nvSpPr>
        <p:spPr>
          <a:xfrm>
            <a:off x="8482401" y="6353135"/>
            <a:ext cx="470986" cy="169010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40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Not Used By NTFS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4764739" y="1266524"/>
            <a:ext cx="995038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710226" y="64499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3766846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37138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2930211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Not Used By NTFS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5792260" y="1275951"/>
            <a:ext cx="995038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710226" y="64499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0x00800080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3964810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39118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09078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Total Sectors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932902" y="1266524"/>
            <a:ext cx="1975427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1632734" y="6449996"/>
            <a:ext cx="5878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0x0000000003A977FF: 61437951 Sectors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4162776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41098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013955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</a:t>
            </a:r>
            <a:r>
              <a:rPr lang="en-US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$MFT Cluster Number</a:t>
            </a:r>
            <a:endParaRPr 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4783591" y="1445634"/>
            <a:ext cx="1975427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1171069" y="6449996"/>
            <a:ext cx="6801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0x0000000000000004: $MFT Cluster Number - 4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4360743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43077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0045822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</a:t>
            </a:r>
            <a:r>
              <a:rPr lang="en-US" sz="27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– $MFT Cluster Number</a:t>
            </a:r>
            <a:endParaRPr 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84862"/>
          <a:stretch/>
        </p:blipFill>
        <p:spPr>
          <a:xfrm>
            <a:off x="2043609" y="1170670"/>
            <a:ext cx="5056782" cy="8672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2904559" y="1880916"/>
            <a:ext cx="1975427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1171069" y="2944796"/>
            <a:ext cx="680186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0x0000000000000004: $MFT Cluster Number – 4</a:t>
            </a:r>
          </a:p>
          <a:p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4096 bytes / cluster * 4 clusters</a:t>
            </a:r>
          </a:p>
          <a:p>
            <a:pPr algn="ctr"/>
            <a:endParaRPr 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$MFT Located 16,384 bytes into partition</a:t>
            </a:r>
          </a:p>
        </p:txBody>
      </p:sp>
    </p:spTree>
    <p:extLst>
      <p:ext uri="{BB962C8B-B14F-4D97-AF65-F5344CB8AC3E}">
        <p14:creationId xmlns:p14="http://schemas.microsoft.com/office/powerpoint/2010/main" val="1002043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401628" y="59636"/>
            <a:ext cx="8340745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$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Cluster Number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932903" y="1445634"/>
            <a:ext cx="1975427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401628" y="6449996"/>
            <a:ext cx="8340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0x00000000003A977F: $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 Number - 3839871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4558710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45057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3767155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0" y="2944796"/>
            <a:ext cx="9144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0x00000000003A977F: $</a:t>
            </a:r>
            <a:r>
              <a:rPr lang="en-US" sz="19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 Number – 3,839,871</a:t>
            </a:r>
          </a:p>
          <a:p>
            <a:pPr algn="ctr"/>
            <a:endParaRPr lang="en-US" sz="19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4096 bytes / cluster * 3,839,871 clusters</a:t>
            </a:r>
          </a:p>
          <a:p>
            <a:pPr algn="ctr"/>
            <a:endParaRPr lang="en-US" sz="19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US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9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1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Located 15,728,111,616 bytes into partition</a:t>
            </a: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23F4D44E-56C9-4B92-B12F-801E767494A6}"/>
              </a:ext>
            </a:extLst>
          </p:cNvPr>
          <p:cNvSpPr/>
          <p:nvPr/>
        </p:nvSpPr>
        <p:spPr>
          <a:xfrm>
            <a:off x="393254" y="59636"/>
            <a:ext cx="8357493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$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Cluster Number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57DC3F-BEB6-4EBF-98EC-3B2CF44FD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" r="25302" b="84862"/>
          <a:stretch/>
        </p:blipFill>
        <p:spPr>
          <a:xfrm>
            <a:off x="2177561" y="1006722"/>
            <a:ext cx="5056782" cy="8672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1DC565-EC38-4224-8804-57063799D7AE}"/>
              </a:ext>
            </a:extLst>
          </p:cNvPr>
          <p:cNvSpPr/>
          <p:nvPr/>
        </p:nvSpPr>
        <p:spPr>
          <a:xfrm>
            <a:off x="5187823" y="1716969"/>
            <a:ext cx="1975427" cy="14749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620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Clusters / File Record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4783592" y="1615317"/>
            <a:ext cx="966759" cy="15692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094399" y="6449996"/>
            <a:ext cx="4955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0x000000F6: 246 Clusters /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4756677"/>
            <a:ext cx="3347417" cy="18301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470373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63649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Clusters / Index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5792261" y="1624744"/>
            <a:ext cx="212614" cy="13806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2709952" y="6449996"/>
            <a:ext cx="372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0x01: 1 Cluster /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4943475"/>
            <a:ext cx="3347417" cy="19050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502566" y="48848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880021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Not Used By NTFS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065640" y="1615317"/>
            <a:ext cx="702805" cy="16634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864114" y="6449996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5152611"/>
            <a:ext cx="3347417" cy="18296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495710" y="509020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473701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Homework #3 Considerations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99692F2-6A1F-438D-B4A6-BEA653F6E568}"/>
              </a:ext>
            </a:extLst>
          </p:cNvPr>
          <p:cNvSpPr/>
          <p:nvPr/>
        </p:nvSpPr>
        <p:spPr>
          <a:xfrm>
            <a:off x="0" y="742950"/>
            <a:ext cx="9143999" cy="258471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Creating a FAT16 partition has two steps when using the virtual machine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Creating a FAT16 container with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fdisk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Creating the actual partition with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mkfs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FAT16 has a maximum partition size of 2 GB (4 GB)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FAT16 requires a cluster size of 4085 - 65525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D6375B-0729-463A-9E87-FD0408A15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66711"/>
              </p:ext>
            </p:extLst>
          </p:nvPr>
        </p:nvGraphicFramePr>
        <p:xfrm>
          <a:off x="1604442" y="4565059"/>
          <a:ext cx="6217920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3875122847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972341528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527477148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143846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Partition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File</a:t>
                      </a:r>
                    </a:p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Permissions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57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16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913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1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</a:t>
                      </a:r>
                      <a:r>
                        <a:rPr lang="en-US" sz="20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TiB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60747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CE44ECD-A6A3-4398-B663-6D77DBC53F62}"/>
              </a:ext>
            </a:extLst>
          </p:cNvPr>
          <p:cNvSpPr/>
          <p:nvPr/>
        </p:nvSpPr>
        <p:spPr>
          <a:xfrm>
            <a:off x="1593557" y="5227384"/>
            <a:ext cx="6239691" cy="12330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219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Volume Serial Number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6909847" y="1621409"/>
            <a:ext cx="2031868" cy="15082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094673" y="6449996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0x69ED809953F5E61A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5344998"/>
            <a:ext cx="3347417" cy="1885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495710" y="527874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5831109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Checksum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4760535" y="1781664"/>
            <a:ext cx="999242" cy="16025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5C9E-A8A9-44D6-A780-DA9B6831BFC3}"/>
              </a:ext>
            </a:extLst>
          </p:cNvPr>
          <p:cNvSpPr/>
          <p:nvPr/>
        </p:nvSpPr>
        <p:spPr>
          <a:xfrm>
            <a:off x="3633282" y="6449996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0x000000: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5542965"/>
            <a:ext cx="3347417" cy="1885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495710" y="54767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0596387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Bootstrap Code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9D39-6CC0-4046-8FC3-FAB101121A9A}"/>
              </a:ext>
            </a:extLst>
          </p:cNvPr>
          <p:cNvSpPr/>
          <p:nvPr/>
        </p:nvSpPr>
        <p:spPr>
          <a:xfrm>
            <a:off x="5806910" y="1762812"/>
            <a:ext cx="3101420" cy="17911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5740932"/>
            <a:ext cx="3347417" cy="1885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495710" y="56746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A942-F3DB-4E31-BA41-BF9367A4A1F7}"/>
              </a:ext>
            </a:extLst>
          </p:cNvPr>
          <p:cNvSpPr/>
          <p:nvPr/>
        </p:nvSpPr>
        <p:spPr>
          <a:xfrm>
            <a:off x="4762106" y="1946325"/>
            <a:ext cx="4146224" cy="42735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E0111-9785-4C42-9D56-E1AED2A4867B}"/>
              </a:ext>
            </a:extLst>
          </p:cNvPr>
          <p:cNvSpPr/>
          <p:nvPr/>
        </p:nvSpPr>
        <p:spPr>
          <a:xfrm>
            <a:off x="4762106" y="6216569"/>
            <a:ext cx="3656030" cy="16475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34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Boot Sector Signature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34F1F-F80C-4C28-9208-D0D04C272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r="25302" b="1448"/>
          <a:stretch/>
        </p:blipFill>
        <p:spPr>
          <a:xfrm>
            <a:off x="3922641" y="725862"/>
            <a:ext cx="5056782" cy="566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273FD-0939-43ED-9BC8-380DF1FF0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3" y="992984"/>
            <a:ext cx="3347417" cy="514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AC46F-E9F8-431D-8F56-06DC2E109AF7}"/>
              </a:ext>
            </a:extLst>
          </p:cNvPr>
          <p:cNvSpPr/>
          <p:nvPr/>
        </p:nvSpPr>
        <p:spPr>
          <a:xfrm>
            <a:off x="151721" y="5938898"/>
            <a:ext cx="3347417" cy="1885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0FFD9-820D-4EE2-991C-4C8530A69CBC}"/>
              </a:ext>
            </a:extLst>
          </p:cNvPr>
          <p:cNvSpPr txBox="1"/>
          <p:nvPr/>
        </p:nvSpPr>
        <p:spPr>
          <a:xfrm>
            <a:off x="3495710" y="587264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E0111-9785-4C42-9D56-E1AED2A4867B}"/>
              </a:ext>
            </a:extLst>
          </p:cNvPr>
          <p:cNvSpPr/>
          <p:nvPr/>
        </p:nvSpPr>
        <p:spPr>
          <a:xfrm>
            <a:off x="8436989" y="6233045"/>
            <a:ext cx="523580" cy="1578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ADC118-EBD7-4C18-9EA6-EF507F8D876B}"/>
              </a:ext>
            </a:extLst>
          </p:cNvPr>
          <p:cNvSpPr/>
          <p:nvPr/>
        </p:nvSpPr>
        <p:spPr>
          <a:xfrm>
            <a:off x="4018002" y="6449996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0xAA55</a:t>
            </a:r>
          </a:p>
        </p:txBody>
      </p:sp>
    </p:spTree>
    <p:extLst>
      <p:ext uri="{BB962C8B-B14F-4D97-AF65-F5344CB8AC3E}">
        <p14:creationId xmlns:p14="http://schemas.microsoft.com/office/powerpoint/2010/main" val="5656813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01926" y="40910"/>
            <a:ext cx="8140148" cy="4592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Boot Record – FS Statistics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B6A14-2460-4D96-919B-44509127E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"/>
          <a:stretch/>
        </p:blipFill>
        <p:spPr>
          <a:xfrm>
            <a:off x="4305213" y="795431"/>
            <a:ext cx="4648200" cy="5700452"/>
          </a:xfrm>
          <a:prstGeom prst="rect">
            <a:avLst/>
          </a:prstGeom>
        </p:spPr>
      </p:pic>
      <p:sp>
        <p:nvSpPr>
          <p:cNvPr id="64" name="CustomShape 1">
            <a:extLst>
              <a:ext uri="{FF2B5EF4-FFF2-40B4-BE49-F238E27FC236}">
                <a16:creationId xmlns:a16="http://schemas.microsoft.com/office/drawing/2014/main" id="{925124F4-71D6-4B7E-A027-8B2E7FF2D0F9}"/>
              </a:ext>
            </a:extLst>
          </p:cNvPr>
          <p:cNvSpPr/>
          <p:nvPr/>
        </p:nvSpPr>
        <p:spPr>
          <a:xfrm>
            <a:off x="114387" y="1762026"/>
            <a:ext cx="3971838" cy="38196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Boot Record Data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OEM ID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NTFS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 Size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512 Bytes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Sectors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61437950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Serial Number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69ED809953F5E61A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$MFT Cluster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6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MFTMirr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3839871</a:t>
            </a:r>
            <a:r>
              <a:rPr lang="en-US" sz="16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Cluster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Size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4096 Bytes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DB2D-DDDD-41FE-AD22-DD13ECF397E2}"/>
              </a:ext>
            </a:extLst>
          </p:cNvPr>
          <p:cNvSpPr/>
          <p:nvPr/>
        </p:nvSpPr>
        <p:spPr>
          <a:xfrm>
            <a:off x="6922711" y="1392694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C34E6C-9347-41CF-A8A1-CD1B93A16A8C}"/>
              </a:ext>
            </a:extLst>
          </p:cNvPr>
          <p:cNvSpPr/>
          <p:nvPr/>
        </p:nvSpPr>
        <p:spPr>
          <a:xfrm>
            <a:off x="5894011" y="222136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960ADF-AFA0-44D3-8F4D-0F3D85629DAF}"/>
              </a:ext>
            </a:extLst>
          </p:cNvPr>
          <p:cNvSpPr/>
          <p:nvPr/>
        </p:nvSpPr>
        <p:spPr>
          <a:xfrm>
            <a:off x="6770311" y="2359289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28A3A7-22D7-4B93-9CAD-CA8735A14BD4}"/>
              </a:ext>
            </a:extLst>
          </p:cNvPr>
          <p:cNvSpPr/>
          <p:nvPr/>
        </p:nvSpPr>
        <p:spPr>
          <a:xfrm>
            <a:off x="5440738" y="3480041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B183612-4146-4F76-8369-3842319A8859}"/>
              </a:ext>
            </a:extLst>
          </p:cNvPr>
          <p:cNvSpPr/>
          <p:nvPr/>
        </p:nvSpPr>
        <p:spPr>
          <a:xfrm>
            <a:off x="6501647" y="3887573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603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Master File Table</a:t>
            </a:r>
          </a:p>
        </p:txBody>
      </p:sp>
    </p:spTree>
    <p:extLst>
      <p:ext uri="{BB962C8B-B14F-4D97-AF65-F5344CB8AC3E}">
        <p14:creationId xmlns:p14="http://schemas.microsoft.com/office/powerpoint/2010/main" val="21610776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6901CA-B360-4184-8419-F8917545CA55}"/>
              </a:ext>
            </a:extLst>
          </p:cNvPr>
          <p:cNvCxnSpPr>
            <a:cxnSpLocks/>
          </p:cNvCxnSpPr>
          <p:nvPr/>
        </p:nvCxnSpPr>
        <p:spPr>
          <a:xfrm>
            <a:off x="1666875" y="1663632"/>
            <a:ext cx="5949981" cy="661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38408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80733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23058" y="787136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08535" y="787136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46041-79F2-4385-B73C-54FD4F7C663F}"/>
              </a:ext>
            </a:extLst>
          </p:cNvPr>
          <p:cNvSpPr/>
          <p:nvPr/>
        </p:nvSpPr>
        <p:spPr>
          <a:xfrm>
            <a:off x="1746699" y="754142"/>
            <a:ext cx="1618672" cy="1135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4599D-2EA2-4E6A-A569-17BC4CCCDB00}"/>
              </a:ext>
            </a:extLst>
          </p:cNvPr>
          <p:cNvCxnSpPr>
            <a:cxnSpLocks/>
          </p:cNvCxnSpPr>
          <p:nvPr/>
        </p:nvCxnSpPr>
        <p:spPr>
          <a:xfrm flipH="1">
            <a:off x="522143" y="1842938"/>
            <a:ext cx="1258590" cy="559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861698-3021-49B3-8B44-476F91896270}"/>
              </a:ext>
            </a:extLst>
          </p:cNvPr>
          <p:cNvSpPr/>
          <p:nvPr/>
        </p:nvSpPr>
        <p:spPr>
          <a:xfrm>
            <a:off x="522145" y="2325078"/>
            <a:ext cx="7094713" cy="180994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92AE21-BEB7-41F5-AE4D-D470DB1C96B5}"/>
              </a:ext>
            </a:extLst>
          </p:cNvPr>
          <p:cNvCxnSpPr/>
          <p:nvPr/>
        </p:nvCxnSpPr>
        <p:spPr>
          <a:xfrm>
            <a:off x="522145" y="2551322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2CCF6F-E51E-4946-8596-3DAAC9496D5C}"/>
              </a:ext>
            </a:extLst>
          </p:cNvPr>
          <p:cNvCxnSpPr/>
          <p:nvPr/>
        </p:nvCxnSpPr>
        <p:spPr>
          <a:xfrm>
            <a:off x="522145" y="2780706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75090-9E3A-4E8F-85F2-D17338F527E2}"/>
              </a:ext>
            </a:extLst>
          </p:cNvPr>
          <p:cNvCxnSpPr/>
          <p:nvPr/>
        </p:nvCxnSpPr>
        <p:spPr>
          <a:xfrm>
            <a:off x="522145" y="3024233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5CB6CC-AD77-435F-B04D-9C5AACD0D256}"/>
              </a:ext>
            </a:extLst>
          </p:cNvPr>
          <p:cNvSpPr/>
          <p:nvPr/>
        </p:nvSpPr>
        <p:spPr>
          <a:xfrm>
            <a:off x="4069501" y="3173491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5F8F00-01E5-4D99-9C0A-DCE4CCEEFBC3}"/>
              </a:ext>
            </a:extLst>
          </p:cNvPr>
          <p:cNvSpPr/>
          <p:nvPr/>
        </p:nvSpPr>
        <p:spPr>
          <a:xfrm>
            <a:off x="4069501" y="3373025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C3F5444-CB93-49F4-BF61-452AB189A0F0}"/>
              </a:ext>
            </a:extLst>
          </p:cNvPr>
          <p:cNvSpPr/>
          <p:nvPr/>
        </p:nvSpPr>
        <p:spPr>
          <a:xfrm>
            <a:off x="4069500" y="3572559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F2DFDF-8587-45E2-B2CC-A53A8B9C24F0}"/>
              </a:ext>
            </a:extLst>
          </p:cNvPr>
          <p:cNvCxnSpPr/>
          <p:nvPr/>
        </p:nvCxnSpPr>
        <p:spPr>
          <a:xfrm>
            <a:off x="522143" y="3911924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stomShape 1">
            <a:extLst>
              <a:ext uri="{FF2B5EF4-FFF2-40B4-BE49-F238E27FC236}">
                <a16:creationId xmlns:a16="http://schemas.microsoft.com/office/drawing/2014/main" id="{4086B619-5A1B-4D96-9CAF-C7746BDD2D20}"/>
              </a:ext>
            </a:extLst>
          </p:cNvPr>
          <p:cNvSpPr/>
          <p:nvPr/>
        </p:nvSpPr>
        <p:spPr>
          <a:xfrm>
            <a:off x="65990" y="4570030"/>
            <a:ext cx="9021451" cy="222832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Master File Table is composed of entries for every data object including files, folders, and applications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MFT entries contain all information necessary to completely describe each file and folder in the file system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Each entry in the MFT is 1024 bytes long</a:t>
            </a:r>
          </a:p>
          <a:p>
            <a:pPr>
              <a:lnSpc>
                <a:spcPct val="100000"/>
              </a:lnSpc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MFT itself is a 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F640ED-E323-445D-B02B-93A45A54DAD4}"/>
              </a:ext>
            </a:extLst>
          </p:cNvPr>
          <p:cNvSpPr txBox="1"/>
          <p:nvPr/>
        </p:nvSpPr>
        <p:spPr>
          <a:xfrm>
            <a:off x="3334757" y="418530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1024 bytes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1CB753-5EB4-467A-BE4B-62F1E8266EB8}"/>
              </a:ext>
            </a:extLst>
          </p:cNvPr>
          <p:cNvCxnSpPr>
            <a:cxnSpLocks/>
          </p:cNvCxnSpPr>
          <p:nvPr/>
        </p:nvCxnSpPr>
        <p:spPr>
          <a:xfrm>
            <a:off x="522143" y="4359638"/>
            <a:ext cx="2850574" cy="0"/>
          </a:xfrm>
          <a:prstGeom prst="line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AC2DE9-13E5-45F8-BE69-E6D11F43471F}"/>
              </a:ext>
            </a:extLst>
          </p:cNvPr>
          <p:cNvCxnSpPr>
            <a:cxnSpLocks/>
          </p:cNvCxnSpPr>
          <p:nvPr/>
        </p:nvCxnSpPr>
        <p:spPr>
          <a:xfrm>
            <a:off x="4860045" y="4359638"/>
            <a:ext cx="2756811" cy="0"/>
          </a:xfrm>
          <a:prstGeom prst="line">
            <a:avLst/>
          </a:prstGeom>
          <a:ln w="190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7828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38408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80733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23058" y="966249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08535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46041-79F2-4385-B73C-54FD4F7C663F}"/>
              </a:ext>
            </a:extLst>
          </p:cNvPr>
          <p:cNvSpPr/>
          <p:nvPr/>
        </p:nvSpPr>
        <p:spPr>
          <a:xfrm>
            <a:off x="1746699" y="933255"/>
            <a:ext cx="1618672" cy="1135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4086B619-5A1B-4D96-9CAF-C7746BDD2D20}"/>
              </a:ext>
            </a:extLst>
          </p:cNvPr>
          <p:cNvSpPr/>
          <p:nvPr/>
        </p:nvSpPr>
        <p:spPr>
          <a:xfrm>
            <a:off x="202502" y="2553091"/>
            <a:ext cx="8779433" cy="350834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Unlike legacy file systems, such as FAT, NTFS provides significant expansion about files and directories through the use of attributes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Compression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MFT initially accounts for 1/8 of the overall size of the NTFS partition and can grow to 1/2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an MFT entry grows larger than 1024 bytes, additional entries will be added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746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0CB46-535D-4F57-8124-74C0F21F4996}"/>
              </a:ext>
            </a:extLst>
          </p:cNvPr>
          <p:cNvSpPr/>
          <p:nvPr/>
        </p:nvSpPr>
        <p:spPr>
          <a:xfrm>
            <a:off x="238408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Boot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F3E15-ACEF-43A4-BF23-705E79D7E532}"/>
              </a:ext>
            </a:extLst>
          </p:cNvPr>
          <p:cNvSpPr/>
          <p:nvPr/>
        </p:nvSpPr>
        <p:spPr>
          <a:xfrm>
            <a:off x="1780733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797F7-A22C-4DB3-A606-43EB21C244EC}"/>
              </a:ext>
            </a:extLst>
          </p:cNvPr>
          <p:cNvSpPr/>
          <p:nvPr/>
        </p:nvSpPr>
        <p:spPr>
          <a:xfrm>
            <a:off x="3323058" y="966249"/>
            <a:ext cx="4085477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6937F0-3156-42C8-8949-200B94F74CCB}"/>
              </a:ext>
            </a:extLst>
          </p:cNvPr>
          <p:cNvSpPr/>
          <p:nvPr/>
        </p:nvSpPr>
        <p:spPr>
          <a:xfrm>
            <a:off x="7408535" y="966249"/>
            <a:ext cx="1542325" cy="105580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</a:p>
          <a:p>
            <a:pPr algn="ctr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Backup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46041-79F2-4385-B73C-54FD4F7C663F}"/>
              </a:ext>
            </a:extLst>
          </p:cNvPr>
          <p:cNvSpPr/>
          <p:nvPr/>
        </p:nvSpPr>
        <p:spPr>
          <a:xfrm>
            <a:off x="1746699" y="933255"/>
            <a:ext cx="1618672" cy="113593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4599D-2EA2-4E6A-A569-17BC4CCCDB00}"/>
              </a:ext>
            </a:extLst>
          </p:cNvPr>
          <p:cNvCxnSpPr/>
          <p:nvPr/>
        </p:nvCxnSpPr>
        <p:spPr>
          <a:xfrm flipH="1">
            <a:off x="522145" y="2022051"/>
            <a:ext cx="1258588" cy="805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861698-3021-49B3-8B44-476F91896270}"/>
              </a:ext>
            </a:extLst>
          </p:cNvPr>
          <p:cNvSpPr/>
          <p:nvPr/>
        </p:nvSpPr>
        <p:spPr>
          <a:xfrm>
            <a:off x="522145" y="2828041"/>
            <a:ext cx="7094713" cy="180994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6901CA-B360-4184-8419-F8917545CA55}"/>
              </a:ext>
            </a:extLst>
          </p:cNvPr>
          <p:cNvCxnSpPr/>
          <p:nvPr/>
        </p:nvCxnSpPr>
        <p:spPr>
          <a:xfrm>
            <a:off x="3323058" y="2022051"/>
            <a:ext cx="4293800" cy="805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92AE21-BEB7-41F5-AE4D-D470DB1C96B5}"/>
              </a:ext>
            </a:extLst>
          </p:cNvPr>
          <p:cNvCxnSpPr/>
          <p:nvPr/>
        </p:nvCxnSpPr>
        <p:spPr>
          <a:xfrm>
            <a:off x="522145" y="3054285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2CCF6F-E51E-4946-8596-3DAAC9496D5C}"/>
              </a:ext>
            </a:extLst>
          </p:cNvPr>
          <p:cNvCxnSpPr/>
          <p:nvPr/>
        </p:nvCxnSpPr>
        <p:spPr>
          <a:xfrm>
            <a:off x="522145" y="3283669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875090-9E3A-4E8F-85F2-D17338F527E2}"/>
              </a:ext>
            </a:extLst>
          </p:cNvPr>
          <p:cNvCxnSpPr/>
          <p:nvPr/>
        </p:nvCxnSpPr>
        <p:spPr>
          <a:xfrm>
            <a:off x="522145" y="3527196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5CB6CC-AD77-435F-B04D-9C5AACD0D256}"/>
              </a:ext>
            </a:extLst>
          </p:cNvPr>
          <p:cNvSpPr/>
          <p:nvPr/>
        </p:nvSpPr>
        <p:spPr>
          <a:xfrm>
            <a:off x="4069501" y="3733016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5F8F00-01E5-4D99-9C0A-DCE4CCEEFBC3}"/>
              </a:ext>
            </a:extLst>
          </p:cNvPr>
          <p:cNvSpPr/>
          <p:nvPr/>
        </p:nvSpPr>
        <p:spPr>
          <a:xfrm>
            <a:off x="4069501" y="3932550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C3F5444-CB93-49F4-BF61-452AB189A0F0}"/>
              </a:ext>
            </a:extLst>
          </p:cNvPr>
          <p:cNvSpPr/>
          <p:nvPr/>
        </p:nvSpPr>
        <p:spPr>
          <a:xfrm>
            <a:off x="4069500" y="4132084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F2DFDF-8587-45E2-B2CC-A53A8B9C24F0}"/>
              </a:ext>
            </a:extLst>
          </p:cNvPr>
          <p:cNvCxnSpPr/>
          <p:nvPr/>
        </p:nvCxnSpPr>
        <p:spPr>
          <a:xfrm>
            <a:off x="522143" y="4414887"/>
            <a:ext cx="70947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179551-C4FC-41EE-983E-1E6A3C5EB660}"/>
              </a:ext>
            </a:extLst>
          </p:cNvPr>
          <p:cNvCxnSpPr>
            <a:cxnSpLocks/>
          </p:cNvCxnSpPr>
          <p:nvPr/>
        </p:nvCxnSpPr>
        <p:spPr>
          <a:xfrm flipH="1">
            <a:off x="238408" y="4658414"/>
            <a:ext cx="283736" cy="1047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F61FE7-1BD3-4FB4-8CB6-FEA240B76B57}"/>
              </a:ext>
            </a:extLst>
          </p:cNvPr>
          <p:cNvCxnSpPr>
            <a:cxnSpLocks/>
          </p:cNvCxnSpPr>
          <p:nvPr/>
        </p:nvCxnSpPr>
        <p:spPr>
          <a:xfrm>
            <a:off x="7616857" y="4637988"/>
            <a:ext cx="1045436" cy="10683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DCCC935-1DD0-46A9-9228-238C08CC439D}"/>
              </a:ext>
            </a:extLst>
          </p:cNvPr>
          <p:cNvSpPr/>
          <p:nvPr/>
        </p:nvSpPr>
        <p:spPr>
          <a:xfrm>
            <a:off x="238408" y="5695363"/>
            <a:ext cx="8423885" cy="3707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D3BA9F-79D8-4772-9C57-72B653D17F5D}"/>
              </a:ext>
            </a:extLst>
          </p:cNvPr>
          <p:cNvSpPr txBox="1"/>
          <p:nvPr/>
        </p:nvSpPr>
        <p:spPr>
          <a:xfrm>
            <a:off x="150887" y="6165134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MFT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405967-02F8-4693-8074-92CA1793A1EE}"/>
              </a:ext>
            </a:extLst>
          </p:cNvPr>
          <p:cNvCxnSpPr>
            <a:cxnSpLocks/>
          </p:cNvCxnSpPr>
          <p:nvPr/>
        </p:nvCxnSpPr>
        <p:spPr>
          <a:xfrm>
            <a:off x="778238" y="570636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C0A326-09C9-4566-9389-AD20261F2838}"/>
              </a:ext>
            </a:extLst>
          </p:cNvPr>
          <p:cNvCxnSpPr>
            <a:cxnSpLocks/>
          </p:cNvCxnSpPr>
          <p:nvPr/>
        </p:nvCxnSpPr>
        <p:spPr>
          <a:xfrm>
            <a:off x="1158250" y="5706365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2BA501-9082-47A7-92D1-31660435E4E3}"/>
              </a:ext>
            </a:extLst>
          </p:cNvPr>
          <p:cNvSpPr/>
          <p:nvPr/>
        </p:nvSpPr>
        <p:spPr>
          <a:xfrm>
            <a:off x="7023915" y="584923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E4FC42-B0B9-4EA4-8FBD-8E8C93FFA22E}"/>
              </a:ext>
            </a:extLst>
          </p:cNvPr>
          <p:cNvCxnSpPr>
            <a:cxnSpLocks/>
          </p:cNvCxnSpPr>
          <p:nvPr/>
        </p:nvCxnSpPr>
        <p:spPr>
          <a:xfrm>
            <a:off x="2602122" y="5695363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C08F05-9E35-4A04-8B2D-A2285F90B049}"/>
              </a:ext>
            </a:extLst>
          </p:cNvPr>
          <p:cNvCxnSpPr>
            <a:cxnSpLocks/>
          </p:cNvCxnSpPr>
          <p:nvPr/>
        </p:nvCxnSpPr>
        <p:spPr>
          <a:xfrm>
            <a:off x="2950914" y="5717364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7CFB7-71CB-4AB9-9397-796AFE2551E2}"/>
              </a:ext>
            </a:extLst>
          </p:cNvPr>
          <p:cNvCxnSpPr>
            <a:cxnSpLocks/>
          </p:cNvCxnSpPr>
          <p:nvPr/>
        </p:nvCxnSpPr>
        <p:spPr>
          <a:xfrm>
            <a:off x="4394786" y="570636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D39DA1-87A9-4CCA-B938-B931CF75E972}"/>
              </a:ext>
            </a:extLst>
          </p:cNvPr>
          <p:cNvCxnSpPr>
            <a:cxnSpLocks/>
          </p:cNvCxnSpPr>
          <p:nvPr/>
        </p:nvCxnSpPr>
        <p:spPr>
          <a:xfrm>
            <a:off x="4713726" y="5706365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F7328D-88AD-4236-AC8B-4D603DB5A779}"/>
              </a:ext>
            </a:extLst>
          </p:cNvPr>
          <p:cNvCxnSpPr>
            <a:cxnSpLocks/>
          </p:cNvCxnSpPr>
          <p:nvPr/>
        </p:nvCxnSpPr>
        <p:spPr>
          <a:xfrm>
            <a:off x="6157598" y="5695363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A1B4D61-CA71-4A89-A920-0B0C3E4FC99C}"/>
              </a:ext>
            </a:extLst>
          </p:cNvPr>
          <p:cNvSpPr/>
          <p:nvPr/>
        </p:nvSpPr>
        <p:spPr>
          <a:xfrm>
            <a:off x="7216225" y="584923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FDE2C62-A24C-48AB-AB8E-6A61FD13A0D2}"/>
              </a:ext>
            </a:extLst>
          </p:cNvPr>
          <p:cNvSpPr/>
          <p:nvPr/>
        </p:nvSpPr>
        <p:spPr>
          <a:xfrm>
            <a:off x="7408535" y="584923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9D3A99-A1FD-4F3F-B069-10F5F6A370FB}"/>
              </a:ext>
            </a:extLst>
          </p:cNvPr>
          <p:cNvCxnSpPr>
            <a:cxnSpLocks/>
          </p:cNvCxnSpPr>
          <p:nvPr/>
        </p:nvCxnSpPr>
        <p:spPr>
          <a:xfrm>
            <a:off x="8308480" y="570950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E3B98B-E503-40F6-9674-3D0114E7C887}"/>
              </a:ext>
            </a:extLst>
          </p:cNvPr>
          <p:cNvSpPr txBox="1"/>
          <p:nvPr/>
        </p:nvSpPr>
        <p:spPr>
          <a:xfrm>
            <a:off x="2279256" y="4668970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FDE477-83B6-4129-8729-540B2F765834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1024223" y="5130635"/>
            <a:ext cx="1765750" cy="500411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B2DAB4-0F56-441C-A846-25757F10B9CA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789973" y="5130635"/>
            <a:ext cx="0" cy="509379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729854-10EC-4779-BFB2-B9BCD084B118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789973" y="5130635"/>
            <a:ext cx="1811775" cy="500411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8F524E6-B8F0-4203-9D40-114D387A3D7C}"/>
              </a:ext>
            </a:extLst>
          </p:cNvPr>
          <p:cNvSpPr txBox="1"/>
          <p:nvPr/>
        </p:nvSpPr>
        <p:spPr>
          <a:xfrm>
            <a:off x="3200090" y="6505624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46E9BB-8ABF-4EE8-9C3F-8D4D15F45923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1844417" y="6115536"/>
            <a:ext cx="1912877" cy="39008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BF04A35-9AF6-42BA-ABE9-71505C69F71E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3757294" y="6092030"/>
            <a:ext cx="0" cy="41359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515472-4308-431B-9B36-177121B258F8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3757294" y="6130470"/>
            <a:ext cx="1629413" cy="375154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A88F3DD-16F0-465F-903F-15DB6F3092A1}"/>
              </a:ext>
            </a:extLst>
          </p:cNvPr>
          <p:cNvSpPr txBox="1"/>
          <p:nvPr/>
        </p:nvSpPr>
        <p:spPr>
          <a:xfrm>
            <a:off x="8130146" y="6121502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Unused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A609DD-26A0-44AF-ABB7-DE985B28432E}"/>
              </a:ext>
            </a:extLst>
          </p:cNvPr>
          <p:cNvSpPr txBox="1"/>
          <p:nvPr/>
        </p:nvSpPr>
        <p:spPr>
          <a:xfrm>
            <a:off x="3601203" y="281061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Entry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562B2-8825-4AD8-9344-9F363A504E9B}"/>
              </a:ext>
            </a:extLst>
          </p:cNvPr>
          <p:cNvSpPr txBox="1"/>
          <p:nvPr/>
        </p:nvSpPr>
        <p:spPr>
          <a:xfrm>
            <a:off x="3601202" y="3038881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Entry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FDCCD3-C206-49B5-86E2-E3B599154967}"/>
              </a:ext>
            </a:extLst>
          </p:cNvPr>
          <p:cNvSpPr txBox="1"/>
          <p:nvPr/>
        </p:nvSpPr>
        <p:spPr>
          <a:xfrm>
            <a:off x="3601201" y="3271101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Entry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21981F-3290-4F97-AE1B-D555A4A0C771}"/>
              </a:ext>
            </a:extLst>
          </p:cNvPr>
          <p:cNvSpPr txBox="1"/>
          <p:nvPr/>
        </p:nvSpPr>
        <p:spPr>
          <a:xfrm>
            <a:off x="3601201" y="4392652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Entry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F5E7DC-0803-45B7-A2F8-F46E83894250}"/>
              </a:ext>
            </a:extLst>
          </p:cNvPr>
          <p:cNvSpPr txBox="1"/>
          <p:nvPr/>
        </p:nvSpPr>
        <p:spPr>
          <a:xfrm>
            <a:off x="7605467" y="2779839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$MFT</a:t>
            </a:r>
          </a:p>
        </p:txBody>
      </p:sp>
    </p:spTree>
    <p:extLst>
      <p:ext uri="{BB962C8B-B14F-4D97-AF65-F5344CB8AC3E}">
        <p14:creationId xmlns:p14="http://schemas.microsoft.com/office/powerpoint/2010/main" val="4483073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 Entry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CCC935-1DD0-46A9-9228-238C08CC439D}"/>
              </a:ext>
            </a:extLst>
          </p:cNvPr>
          <p:cNvSpPr/>
          <p:nvPr/>
        </p:nvSpPr>
        <p:spPr>
          <a:xfrm>
            <a:off x="238408" y="5789633"/>
            <a:ext cx="8423885" cy="37079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D3BA9F-79D8-4772-9C57-72B653D17F5D}"/>
              </a:ext>
            </a:extLst>
          </p:cNvPr>
          <p:cNvSpPr txBox="1"/>
          <p:nvPr/>
        </p:nvSpPr>
        <p:spPr>
          <a:xfrm>
            <a:off x="153158" y="5126308"/>
            <a:ext cx="742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MFT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405967-02F8-4693-8074-92CA1793A1EE}"/>
              </a:ext>
            </a:extLst>
          </p:cNvPr>
          <p:cNvCxnSpPr>
            <a:cxnSpLocks/>
          </p:cNvCxnSpPr>
          <p:nvPr/>
        </p:nvCxnSpPr>
        <p:spPr>
          <a:xfrm>
            <a:off x="778238" y="580063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C0A326-09C9-4566-9389-AD20261F2838}"/>
              </a:ext>
            </a:extLst>
          </p:cNvPr>
          <p:cNvCxnSpPr>
            <a:cxnSpLocks/>
          </p:cNvCxnSpPr>
          <p:nvPr/>
        </p:nvCxnSpPr>
        <p:spPr>
          <a:xfrm>
            <a:off x="1158250" y="5800635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B2BA501-9082-47A7-92D1-31660435E4E3}"/>
              </a:ext>
            </a:extLst>
          </p:cNvPr>
          <p:cNvSpPr/>
          <p:nvPr/>
        </p:nvSpPr>
        <p:spPr>
          <a:xfrm>
            <a:off x="7023915" y="594350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E4FC42-B0B9-4EA4-8FBD-8E8C93FFA22E}"/>
              </a:ext>
            </a:extLst>
          </p:cNvPr>
          <p:cNvCxnSpPr>
            <a:cxnSpLocks/>
          </p:cNvCxnSpPr>
          <p:nvPr/>
        </p:nvCxnSpPr>
        <p:spPr>
          <a:xfrm>
            <a:off x="2602122" y="5789633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C08F05-9E35-4A04-8B2D-A2285F90B049}"/>
              </a:ext>
            </a:extLst>
          </p:cNvPr>
          <p:cNvCxnSpPr>
            <a:cxnSpLocks/>
          </p:cNvCxnSpPr>
          <p:nvPr/>
        </p:nvCxnSpPr>
        <p:spPr>
          <a:xfrm>
            <a:off x="2950914" y="5811634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7CFB7-71CB-4AB9-9397-796AFE2551E2}"/>
              </a:ext>
            </a:extLst>
          </p:cNvPr>
          <p:cNvCxnSpPr>
            <a:cxnSpLocks/>
          </p:cNvCxnSpPr>
          <p:nvPr/>
        </p:nvCxnSpPr>
        <p:spPr>
          <a:xfrm>
            <a:off x="4394786" y="580063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D39DA1-87A9-4CCA-B938-B931CF75E972}"/>
              </a:ext>
            </a:extLst>
          </p:cNvPr>
          <p:cNvCxnSpPr>
            <a:cxnSpLocks/>
          </p:cNvCxnSpPr>
          <p:nvPr/>
        </p:nvCxnSpPr>
        <p:spPr>
          <a:xfrm>
            <a:off x="4713726" y="5800635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F7328D-88AD-4236-AC8B-4D603DB5A779}"/>
              </a:ext>
            </a:extLst>
          </p:cNvPr>
          <p:cNvCxnSpPr>
            <a:cxnSpLocks/>
          </p:cNvCxnSpPr>
          <p:nvPr/>
        </p:nvCxnSpPr>
        <p:spPr>
          <a:xfrm>
            <a:off x="6157598" y="5789633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A1B4D61-CA71-4A89-A920-0B0C3E4FC99C}"/>
              </a:ext>
            </a:extLst>
          </p:cNvPr>
          <p:cNvSpPr/>
          <p:nvPr/>
        </p:nvSpPr>
        <p:spPr>
          <a:xfrm>
            <a:off x="7216225" y="594350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FDE2C62-A24C-48AB-AB8E-6A61FD13A0D2}"/>
              </a:ext>
            </a:extLst>
          </p:cNvPr>
          <p:cNvSpPr/>
          <p:nvPr/>
        </p:nvSpPr>
        <p:spPr>
          <a:xfrm>
            <a:off x="7408535" y="5943502"/>
            <a:ext cx="84841" cy="65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49D3A99-A1FD-4F3F-B069-10F5F6A370FB}"/>
              </a:ext>
            </a:extLst>
          </p:cNvPr>
          <p:cNvCxnSpPr>
            <a:cxnSpLocks/>
          </p:cNvCxnSpPr>
          <p:nvPr/>
        </p:nvCxnSpPr>
        <p:spPr>
          <a:xfrm>
            <a:off x="8308480" y="5803772"/>
            <a:ext cx="0" cy="3597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E3B98B-E503-40F6-9674-3D0114E7C887}"/>
              </a:ext>
            </a:extLst>
          </p:cNvPr>
          <p:cNvSpPr txBox="1"/>
          <p:nvPr/>
        </p:nvSpPr>
        <p:spPr>
          <a:xfrm>
            <a:off x="183871" y="635429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42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</a:p>
        </p:txBody>
      </p:sp>
      <p:sp>
        <p:nvSpPr>
          <p:cNvPr id="54" name="CustomShape 1">
            <a:extLst>
              <a:ext uri="{FF2B5EF4-FFF2-40B4-BE49-F238E27FC236}">
                <a16:creationId xmlns:a16="http://schemas.microsoft.com/office/drawing/2014/main" id="{239B7CE6-3BDC-4337-B2D1-5FF8C45FBCC2}"/>
              </a:ext>
            </a:extLst>
          </p:cNvPr>
          <p:cNvSpPr/>
          <p:nvPr/>
        </p:nvSpPr>
        <p:spPr>
          <a:xfrm>
            <a:off x="4819352" y="930899"/>
            <a:ext cx="4229047" cy="40233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Although each entry of the MFT is 1024 bytes, the first 42 bytes make up the MFT header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first 512 bytes of an MFT entry contain a files metadata attributes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files that are 512 bytes and less, the second 512 bytes can be used to store a file in the MFT entry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first 25 MFT entries are reserved for system files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FC9F82-1BBE-4BD7-B76E-106586FB81BC}"/>
              </a:ext>
            </a:extLst>
          </p:cNvPr>
          <p:cNvCxnSpPr>
            <a:cxnSpLocks/>
          </p:cNvCxnSpPr>
          <p:nvPr/>
        </p:nvCxnSpPr>
        <p:spPr>
          <a:xfrm flipH="1">
            <a:off x="239042" y="6377040"/>
            <a:ext cx="539196" cy="0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D7F2F74-5D04-418E-807E-03FA4905FABB}"/>
              </a:ext>
            </a:extLst>
          </p:cNvPr>
          <p:cNvSpPr txBox="1"/>
          <p:nvPr/>
        </p:nvSpPr>
        <p:spPr>
          <a:xfrm>
            <a:off x="2864808" y="6340370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45ABA0-5257-4165-860D-536C4CE16A14}"/>
              </a:ext>
            </a:extLst>
          </p:cNvPr>
          <p:cNvCxnSpPr>
            <a:cxnSpLocks/>
          </p:cNvCxnSpPr>
          <p:nvPr/>
        </p:nvCxnSpPr>
        <p:spPr>
          <a:xfrm flipH="1" flipV="1">
            <a:off x="221556" y="6252392"/>
            <a:ext cx="5936042" cy="7011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E8AF20-1CDF-48BA-AC01-531A41D04B5F}"/>
              </a:ext>
            </a:extLst>
          </p:cNvPr>
          <p:cNvSpPr txBox="1"/>
          <p:nvPr/>
        </p:nvSpPr>
        <p:spPr>
          <a:xfrm>
            <a:off x="1299835" y="5829463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C035955-DB87-46BB-854B-D5ED106DC960}"/>
              </a:ext>
            </a:extLst>
          </p:cNvPr>
          <p:cNvSpPr txBox="1"/>
          <p:nvPr/>
        </p:nvSpPr>
        <p:spPr>
          <a:xfrm>
            <a:off x="3100932" y="5829462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9CABFD-724A-4D2E-87D8-72BB08A9A933}"/>
              </a:ext>
            </a:extLst>
          </p:cNvPr>
          <p:cNvSpPr txBox="1"/>
          <p:nvPr/>
        </p:nvSpPr>
        <p:spPr>
          <a:xfrm>
            <a:off x="4882173" y="5829462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312CE7-F3E6-40F5-8DA9-242C1D0A6521}"/>
              </a:ext>
            </a:extLst>
          </p:cNvPr>
          <p:cNvSpPr txBox="1"/>
          <p:nvPr/>
        </p:nvSpPr>
        <p:spPr>
          <a:xfrm>
            <a:off x="781161" y="5829463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716644-9898-4F87-9702-04D1E3A0B46E}"/>
              </a:ext>
            </a:extLst>
          </p:cNvPr>
          <p:cNvSpPr txBox="1"/>
          <p:nvPr/>
        </p:nvSpPr>
        <p:spPr>
          <a:xfrm>
            <a:off x="2583612" y="5829463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5445EE-CD1D-4F20-8E4C-6E2D35ECDCF9}"/>
              </a:ext>
            </a:extLst>
          </p:cNvPr>
          <p:cNvSpPr txBox="1"/>
          <p:nvPr/>
        </p:nvSpPr>
        <p:spPr>
          <a:xfrm>
            <a:off x="4353521" y="5829463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44B65-F563-4D8A-9A90-6DA936C2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8" y="949752"/>
            <a:ext cx="4409524" cy="38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EF06E73-5757-4CFB-895C-4B87C11FC46B}"/>
              </a:ext>
            </a:extLst>
          </p:cNvPr>
          <p:cNvCxnSpPr>
            <a:cxnSpLocks/>
          </p:cNvCxnSpPr>
          <p:nvPr/>
        </p:nvCxnSpPr>
        <p:spPr>
          <a:xfrm flipH="1">
            <a:off x="6157598" y="6260979"/>
            <a:ext cx="2504695" cy="1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C9E7B97-1689-428A-9A39-82F7D28244D9}"/>
              </a:ext>
            </a:extLst>
          </p:cNvPr>
          <p:cNvSpPr txBox="1"/>
          <p:nvPr/>
        </p:nvSpPr>
        <p:spPr>
          <a:xfrm>
            <a:off x="6933876" y="634036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512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bytes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0C544A-42E6-46BD-9AB5-C74B2688B1D5}"/>
              </a:ext>
            </a:extLst>
          </p:cNvPr>
          <p:cNvSpPr txBox="1"/>
          <p:nvPr/>
        </p:nvSpPr>
        <p:spPr>
          <a:xfrm>
            <a:off x="2672039" y="5134805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MFT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DAE6D22-DD52-4B0E-9488-F4E1151F21CA}"/>
              </a:ext>
            </a:extLst>
          </p:cNvPr>
          <p:cNvSpPr txBox="1"/>
          <p:nvPr/>
        </p:nvSpPr>
        <p:spPr>
          <a:xfrm>
            <a:off x="6794416" y="5124324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MFT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Resident</a:t>
            </a:r>
          </a:p>
          <a:p>
            <a:pPr algn="ctr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467717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>
            <a:extLst>
              <a:ext uri="{FF2B5EF4-FFF2-40B4-BE49-F238E27FC236}">
                <a16:creationId xmlns:a16="http://schemas.microsoft.com/office/drawing/2014/main" id="{7C5B7108-FCD7-436D-8A5C-6EE82706B3D2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 Details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A578487-9D25-4D25-B81E-889D7F47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r="28248" b="3264"/>
          <a:stretch/>
        </p:blipFill>
        <p:spPr>
          <a:xfrm rot="5400000">
            <a:off x="1940743" y="-179817"/>
            <a:ext cx="5262513" cy="774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806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 Entry Definitions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44B65-F563-4D8A-9A90-6DA936C2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254" y="1759865"/>
            <a:ext cx="3779019" cy="333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CustomShape 1">
            <a:extLst>
              <a:ext uri="{FF2B5EF4-FFF2-40B4-BE49-F238E27FC236}">
                <a16:creationId xmlns:a16="http://schemas.microsoft.com/office/drawing/2014/main" id="{DA70E878-D3F5-44BC-831E-2691FF90CD9E}"/>
              </a:ext>
            </a:extLst>
          </p:cNvPr>
          <p:cNvSpPr/>
          <p:nvPr/>
        </p:nvSpPr>
        <p:spPr>
          <a:xfrm>
            <a:off x="161827" y="980796"/>
            <a:ext cx="4829175" cy="52880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Fix-Up Array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Since file system sectors have the potential for corruption, NTFS needs a way to detect cluster errors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Fix-Up arrays help to detect errors and are maintained by sequence numbers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Logfile Sequence Number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tracking number that changes every time a record is modified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 Number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of times the MFT record has been reused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 Link Count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hard link is used to count the number of directory entries for the current record</a:t>
            </a:r>
          </a:p>
        </p:txBody>
      </p:sp>
    </p:spTree>
    <p:extLst>
      <p:ext uri="{BB962C8B-B14F-4D97-AF65-F5344CB8AC3E}">
        <p14:creationId xmlns:p14="http://schemas.microsoft.com/office/powerpoint/2010/main" val="40353595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 Entry Definitions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544B65-F563-4D8A-9A90-6DA936C2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5" y="1836065"/>
            <a:ext cx="3779019" cy="3338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CustomShape 1">
            <a:extLst>
              <a:ext uri="{FF2B5EF4-FFF2-40B4-BE49-F238E27FC236}">
                <a16:creationId xmlns:a16="http://schemas.microsoft.com/office/drawing/2014/main" id="{DA70E878-D3F5-44BC-831E-2691FF90CD9E}"/>
              </a:ext>
            </a:extLst>
          </p:cNvPr>
          <p:cNvSpPr/>
          <p:nvPr/>
        </p:nvSpPr>
        <p:spPr>
          <a:xfrm>
            <a:off x="4248150" y="923926"/>
            <a:ext cx="4829175" cy="5562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Attribute Start Offset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many bytes until reaching the next attribute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flags in a MFT header specify the status of the object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	- Record In Use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0x02	- Directory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0x04 - Don’t Know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0x08	- Don’t Know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Allocated Size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 much space the record takes up on disk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Usually a multiple of the cluster size </a:t>
            </a:r>
          </a:p>
          <a:p>
            <a:pPr lvl="1"/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 Record File Reference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for base MFT records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Non-zero when a MFT reference</a:t>
            </a:r>
          </a:p>
        </p:txBody>
      </p:sp>
    </p:spTree>
    <p:extLst>
      <p:ext uri="{BB962C8B-B14F-4D97-AF65-F5344CB8AC3E}">
        <p14:creationId xmlns:p14="http://schemas.microsoft.com/office/powerpoint/2010/main" val="39857292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Master File Table Entry – Disk Editor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1162E-0256-498A-9D58-66A1A0D7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99" y="1360803"/>
            <a:ext cx="8253802" cy="4344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7091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Adding Images – Disk Editor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CB5292-2B41-417B-AE59-528BBEDA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55" y="1116238"/>
            <a:ext cx="7934325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02806-1061-4492-8EAB-BC9F003F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68" y="4433888"/>
            <a:ext cx="7353300" cy="1746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8600E2DE-B695-4CD4-A9D3-6545DD3434DD}"/>
              </a:ext>
            </a:extLst>
          </p:cNvPr>
          <p:cNvSpPr/>
          <p:nvPr/>
        </p:nvSpPr>
        <p:spPr>
          <a:xfrm>
            <a:off x="4224337" y="3106056"/>
            <a:ext cx="695325" cy="9572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524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Image Analysis – Disk Editor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FB02D-FC06-4F1E-BAE7-D5CFC78A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3" y="784769"/>
            <a:ext cx="8662293" cy="3349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C4551B2F-3735-41C9-B7B5-85AE477F4044}"/>
              </a:ext>
            </a:extLst>
          </p:cNvPr>
          <p:cNvSpPr/>
          <p:nvPr/>
        </p:nvSpPr>
        <p:spPr>
          <a:xfrm>
            <a:off x="131975" y="4273085"/>
            <a:ext cx="8945351" cy="24325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273 MB disk was formatted with NTFS and three files were added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file of 475 bytes - Resident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file of 11.k KB – Non-Resident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file of 52.7 KB – Non-Resident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files were modified or deleted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objective is to understand $MFT contents and how data is managed </a:t>
            </a:r>
          </a:p>
        </p:txBody>
      </p:sp>
    </p:spTree>
    <p:extLst>
      <p:ext uri="{BB962C8B-B14F-4D97-AF65-F5344CB8AC3E}">
        <p14:creationId xmlns:p14="http://schemas.microsoft.com/office/powerpoint/2010/main" val="31034650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Image Analysis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48EE2-F8DB-4517-9D6B-B5FBA995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7" y="2999224"/>
            <a:ext cx="8774845" cy="30161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5863EA-7195-42E9-A52C-56B46FF40F9D}"/>
              </a:ext>
            </a:extLst>
          </p:cNvPr>
          <p:cNvSpPr/>
          <p:nvPr/>
        </p:nvSpPr>
        <p:spPr>
          <a:xfrm>
            <a:off x="5981700" y="4924425"/>
            <a:ext cx="1771650" cy="17145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820D1ED2-D7EF-44B7-A265-ACAE4706FE54}"/>
              </a:ext>
            </a:extLst>
          </p:cNvPr>
          <p:cNvSpPr/>
          <p:nvPr/>
        </p:nvSpPr>
        <p:spPr>
          <a:xfrm>
            <a:off x="184578" y="970055"/>
            <a:ext cx="8836472" cy="125467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Instead of utilizing only hexdump analysis, we will make use of file record templates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Each item appended with $ indicate file metadata objects</a:t>
            </a:r>
          </a:p>
        </p:txBody>
      </p:sp>
    </p:spTree>
    <p:extLst>
      <p:ext uri="{BB962C8B-B14F-4D97-AF65-F5344CB8AC3E}">
        <p14:creationId xmlns:p14="http://schemas.microsoft.com/office/powerpoint/2010/main" val="93118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$MFT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23FF1-42FE-4F0A-9156-353EAAA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93" y="1461736"/>
            <a:ext cx="5095882" cy="39345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B3B10B69-2946-427A-93E4-8D70DD43125F}"/>
              </a:ext>
            </a:extLst>
          </p:cNvPr>
          <p:cNvSpPr/>
          <p:nvPr/>
        </p:nvSpPr>
        <p:spPr>
          <a:xfrm>
            <a:off x="1" y="2168164"/>
            <a:ext cx="3860378" cy="222472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Offset to first attribute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0x0038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Flags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0x0001 - Record in 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 Size of MFT Record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0x000001A0 – 416 bytes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 Attribute ID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7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0x0007 - $Boot</a:t>
            </a:r>
          </a:p>
        </p:txBody>
      </p:sp>
    </p:spTree>
    <p:extLst>
      <p:ext uri="{BB962C8B-B14F-4D97-AF65-F5344CB8AC3E}">
        <p14:creationId xmlns:p14="http://schemas.microsoft.com/office/powerpoint/2010/main" val="17667142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MFT Attribute Type Identifiers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23FF1-42FE-4F0A-9156-353EAAA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62" y="2250627"/>
            <a:ext cx="5448439" cy="4206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83ED45-96C9-4B3D-B531-6525ECC8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9" y="2590703"/>
            <a:ext cx="3138449" cy="3316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B66E31-44F9-411D-909B-D701E13FBB7E}"/>
              </a:ext>
            </a:extLst>
          </p:cNvPr>
          <p:cNvSpPr/>
          <p:nvPr/>
        </p:nvSpPr>
        <p:spPr>
          <a:xfrm>
            <a:off x="6136850" y="2752629"/>
            <a:ext cx="395925" cy="1791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EF5B8-24B6-4BDA-9B1A-B3FBEAD2397C}"/>
              </a:ext>
            </a:extLst>
          </p:cNvPr>
          <p:cNvSpPr/>
          <p:nvPr/>
        </p:nvSpPr>
        <p:spPr>
          <a:xfrm>
            <a:off x="6147845" y="3753442"/>
            <a:ext cx="395925" cy="1791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FEC6B-EB6F-4C09-9384-BB818BCDE2B6}"/>
              </a:ext>
            </a:extLst>
          </p:cNvPr>
          <p:cNvSpPr/>
          <p:nvPr/>
        </p:nvSpPr>
        <p:spPr>
          <a:xfrm>
            <a:off x="4383464" y="4912153"/>
            <a:ext cx="395925" cy="1791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03990-98EB-47E3-BD21-D430EC235CBF}"/>
              </a:ext>
            </a:extLst>
          </p:cNvPr>
          <p:cNvSpPr/>
          <p:nvPr/>
        </p:nvSpPr>
        <p:spPr>
          <a:xfrm>
            <a:off x="6138418" y="5574410"/>
            <a:ext cx="395925" cy="179109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D322610E-CB55-404F-AB10-B6BF67478D7F}"/>
              </a:ext>
            </a:extLst>
          </p:cNvPr>
          <p:cNvSpPr/>
          <p:nvPr/>
        </p:nvSpPr>
        <p:spPr>
          <a:xfrm>
            <a:off x="184578" y="970055"/>
            <a:ext cx="8836472" cy="797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Which attributes does the MFT entry for the MFT file have?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7C8D0-A167-4AE2-B84F-8DD97C4850D9}"/>
              </a:ext>
            </a:extLst>
          </p:cNvPr>
          <p:cNvCxnSpPr>
            <a:stCxn id="4" idx="1"/>
          </p:cNvCxnSpPr>
          <p:nvPr/>
        </p:nvCxnSpPr>
        <p:spPr>
          <a:xfrm flipH="1">
            <a:off x="3284648" y="2842184"/>
            <a:ext cx="2852202" cy="24038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FAC06C-1BDE-4C6B-AA70-AEBA606499C8}"/>
              </a:ext>
            </a:extLst>
          </p:cNvPr>
          <p:cNvCxnSpPr>
            <a:cxnSpLocks/>
          </p:cNvCxnSpPr>
          <p:nvPr/>
        </p:nvCxnSpPr>
        <p:spPr>
          <a:xfrm flipH="1" flipV="1">
            <a:off x="3284648" y="3478490"/>
            <a:ext cx="2852202" cy="3676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FED147-F4A8-4AD6-80B9-F169678FAF03}"/>
              </a:ext>
            </a:extLst>
          </p:cNvPr>
          <p:cNvCxnSpPr>
            <a:cxnSpLocks/>
          </p:cNvCxnSpPr>
          <p:nvPr/>
        </p:nvCxnSpPr>
        <p:spPr>
          <a:xfrm flipH="1" flipV="1">
            <a:off x="3284648" y="4443193"/>
            <a:ext cx="1098816" cy="5357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46FE05-1B0E-488C-A65C-6A17D78B4F16}"/>
              </a:ext>
            </a:extLst>
          </p:cNvPr>
          <p:cNvCxnSpPr>
            <a:cxnSpLocks/>
          </p:cNvCxnSpPr>
          <p:nvPr/>
        </p:nvCxnSpPr>
        <p:spPr>
          <a:xfrm flipH="1" flipV="1">
            <a:off x="3284648" y="5029988"/>
            <a:ext cx="2852202" cy="6339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165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Standard File Attributes</a:t>
            </a:r>
          </a:p>
        </p:txBody>
      </p:sp>
    </p:spTree>
    <p:extLst>
      <p:ext uri="{BB962C8B-B14F-4D97-AF65-F5344CB8AC3E}">
        <p14:creationId xmlns:p14="http://schemas.microsoft.com/office/powerpoint/2010/main" val="3824529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Attributes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122548" y="772997"/>
            <a:ext cx="8917757" cy="601593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NTFS file system defines each object as a file along with a set of file attributes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Elements such as the file's name, data, creation and modification time, and security information are file attributes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Each attribute is denoted with a unique attribute type value and attribute name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When a file's attributes and data can fit into the 1024 bytes of the MFT file record they are called resident 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a file's attributes and data can not fit into the MFT file record they are called non-resident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non-resident attributes, it is necessary to allocated one or more clusters of disk space 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a MFT record grows beyond the allocated 1024 bytes additional MFT records will be added and will generate an attribute list, which is also an attribute itself </a:t>
            </a:r>
          </a:p>
        </p:txBody>
      </p:sp>
    </p:spTree>
    <p:extLst>
      <p:ext uri="{BB962C8B-B14F-4D97-AF65-F5344CB8AC3E}">
        <p14:creationId xmlns:p14="http://schemas.microsoft.com/office/powerpoint/2010/main" val="10090042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D6ABEE-6872-4DC0-BE8E-9EBB70EB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64" y="646045"/>
            <a:ext cx="4539872" cy="6089715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7C5B7108-FCD7-436D-8A5C-6EE82706B3D2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Correct Process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309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Attribute Descriptions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782425"/>
            <a:ext cx="8629476" cy="58823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$STANDARD_INFORMATION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 and link information</a:t>
            </a:r>
          </a:p>
          <a:p>
            <a:pPr>
              <a:lnSpc>
                <a:spcPct val="100000"/>
              </a:lnSpc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$FILE_NAME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Information relative to short (8.3) or long (Unicode) filenames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Hard link information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$DATA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 file data</a:t>
            </a:r>
          </a:p>
          <a:p>
            <a:pPr>
              <a:lnSpc>
                <a:spcPct val="100000"/>
              </a:lnSpc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$ATTRIBUTE_LIST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Lists the location of all attribute records that do not fit in the MFT record.</a:t>
            </a:r>
          </a:p>
          <a:p>
            <a:pPr>
              <a:lnSpc>
                <a:spcPct val="100000"/>
              </a:lnSpc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$SECURITY_DESCRIPTOR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ownership and access information</a:t>
            </a:r>
          </a:p>
          <a:p>
            <a:pPr>
              <a:lnSpc>
                <a:spcPct val="100000"/>
              </a:lnSpc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$OBJECT_ID	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Provides a global tracking identifier for files</a:t>
            </a:r>
          </a:p>
        </p:txBody>
      </p:sp>
    </p:spTree>
    <p:extLst>
      <p:ext uri="{BB962C8B-B14F-4D97-AF65-F5344CB8AC3E}">
        <p14:creationId xmlns:p14="http://schemas.microsoft.com/office/powerpoint/2010/main" val="12344725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NTFS Attribute Descriptions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782426"/>
            <a:ext cx="8629476" cy="35256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$REPARSE_POINT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 for volume mount points</a:t>
            </a:r>
          </a:p>
          <a:p>
            <a:pPr lvl="1"/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$INDEX_ROOT, $INDEX_ALLOCATION, $BITMAP	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 to implement folders and other indexes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$VOLUME_INFORMATION	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version information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$VOLUME_NAME	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label information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818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$STANDARD_INFORMATION Attribute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754144"/>
            <a:ext cx="8629476" cy="5971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$SI attribute exists for every file and directory and is always resident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$SI attribute type identifier is 16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elements of the $SI attribute are non-essential and include: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 Time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Altered Time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Altered Time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Accessed Time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Maximum Versions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 Number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ID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 ID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 ID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Quota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Sequence Number</a:t>
            </a:r>
          </a:p>
        </p:txBody>
      </p:sp>
    </p:spTree>
    <p:extLst>
      <p:ext uri="{BB962C8B-B14F-4D97-AF65-F5344CB8AC3E}">
        <p14:creationId xmlns:p14="http://schemas.microsoft.com/office/powerpoint/2010/main" val="28044054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$STANDARD_INFORMATION Flags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933253"/>
            <a:ext cx="8629476" cy="49679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flags are non-essential 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$SI flags include: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0x0001 – Read Only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0x0002 – Hidden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0x0004 – System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0x0020 – Archive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0x0040 – Device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0x0080 – Normal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 – Temporary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0x0200 – Sparse File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0x0400 – Reparse Point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0x0800 – Compressed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0x1000 – Offline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0x2000 – Non-Indexed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0x4000 - Encrypted</a:t>
            </a:r>
          </a:p>
        </p:txBody>
      </p:sp>
    </p:spTree>
    <p:extLst>
      <p:ext uri="{BB962C8B-B14F-4D97-AF65-F5344CB8AC3E}">
        <p14:creationId xmlns:p14="http://schemas.microsoft.com/office/powerpoint/2010/main" val="1592164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$STANDARD_INFORMATION – 0x0010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23FF1-42FE-4F0A-9156-353EAAA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074" y="1630837"/>
            <a:ext cx="5095882" cy="3934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6EAF5-6204-4EE7-8965-CD5B54C6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52" y="2215957"/>
            <a:ext cx="3705014" cy="2426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2DD5AD-E80A-4762-B464-E34805FF5D8A}"/>
              </a:ext>
            </a:extLst>
          </p:cNvPr>
          <p:cNvSpPr/>
          <p:nvPr/>
        </p:nvSpPr>
        <p:spPr>
          <a:xfrm>
            <a:off x="4751109" y="2403834"/>
            <a:ext cx="3148553" cy="7918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53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$FILE_NAME Attribute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03CB58C9-A61A-48B0-9D4F-B035DD954BDE}"/>
              </a:ext>
            </a:extLst>
          </p:cNvPr>
          <p:cNvSpPr/>
          <p:nvPr/>
        </p:nvSpPr>
        <p:spPr>
          <a:xfrm>
            <a:off x="257262" y="754144"/>
            <a:ext cx="8629476" cy="58823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$FN attribute is used to: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Placed in an MFT entry to store the file’s name and parent directory information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 data in a directory index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$FN attribute type identifier is 48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19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elements of the $FN attribute: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Reference or Parent Directory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Creation Time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Modification Time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MFT Modification Time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Access Time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Allocates Size of File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 Size of File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Flags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Reparse Value - 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 of Name – Y for Directory Index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 - Y for Directory Index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9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- Y for Directory Index</a:t>
            </a:r>
          </a:p>
        </p:txBody>
      </p:sp>
    </p:spTree>
    <p:extLst>
      <p:ext uri="{BB962C8B-B14F-4D97-AF65-F5344CB8AC3E}">
        <p14:creationId xmlns:p14="http://schemas.microsoft.com/office/powerpoint/2010/main" val="5979989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$FILE_NAME Flags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933253"/>
            <a:ext cx="8629476" cy="49679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flags are non-essential 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$SI flags include: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0x0001 – Read Only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0x0002 – Hidden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0x0004 – System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0x0020 – Archive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0x0040 – Device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0x0080 – Normal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0x0100 – Temporary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0x0200 – Sparse File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0x0400 – Reparse Point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0x0800 – Compressed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0x1000 – Offline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0x2000 – Non-Indexed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0x4000 - Encrypted</a:t>
            </a:r>
          </a:p>
        </p:txBody>
      </p:sp>
    </p:spTree>
    <p:extLst>
      <p:ext uri="{BB962C8B-B14F-4D97-AF65-F5344CB8AC3E}">
        <p14:creationId xmlns:p14="http://schemas.microsoft.com/office/powerpoint/2010/main" val="35190203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$FILE_NAME - 0x0030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23FF1-42FE-4F0A-9156-353EAAA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62" y="1574858"/>
            <a:ext cx="5102738" cy="3939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DE388C-9E21-4D81-B675-DC49E293ACFE}"/>
              </a:ext>
            </a:extLst>
          </p:cNvPr>
          <p:cNvSpPr/>
          <p:nvPr/>
        </p:nvSpPr>
        <p:spPr>
          <a:xfrm>
            <a:off x="4732256" y="3308808"/>
            <a:ext cx="3148553" cy="77299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B5A36-750F-4807-BE02-33E3C8443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0" y="2126402"/>
            <a:ext cx="3778783" cy="2605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91226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$DATA Attribute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82B572BB-1029-4E30-B7C9-1D200FAEB91D}"/>
              </a:ext>
            </a:extLst>
          </p:cNvPr>
          <p:cNvSpPr/>
          <p:nvPr/>
        </p:nvSpPr>
        <p:spPr>
          <a:xfrm>
            <a:off x="257262" y="933254"/>
            <a:ext cx="8629476" cy="4128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$DATA attribute does not have a structure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After the header, the remaining data  corresponds to raw data of the file itself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$DATA type identifier is 128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$DATA has no minimum or maximum size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Raw data over 700 bytes in size is non-resident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most files, the $DATA attribute is the last attribute in the MFT entry</a:t>
            </a:r>
          </a:p>
        </p:txBody>
      </p:sp>
    </p:spTree>
    <p:extLst>
      <p:ext uri="{BB962C8B-B14F-4D97-AF65-F5344CB8AC3E}">
        <p14:creationId xmlns:p14="http://schemas.microsoft.com/office/powerpoint/2010/main" val="15052411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539971-7A2D-4065-A5A5-5A75BA66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08" y="1104036"/>
            <a:ext cx="6567185" cy="5070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$DATA - 0x0080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A1D8DC-BE58-457F-AF8D-CD185CA60DFA}"/>
              </a:ext>
            </a:extLst>
          </p:cNvPr>
          <p:cNvSpPr/>
          <p:nvPr/>
        </p:nvSpPr>
        <p:spPr>
          <a:xfrm>
            <a:off x="2318994" y="4713402"/>
            <a:ext cx="1923067" cy="58446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251B1-D79D-4EBA-A385-078C3090A6AB}"/>
              </a:ext>
            </a:extLst>
          </p:cNvPr>
          <p:cNvSpPr/>
          <p:nvPr/>
        </p:nvSpPr>
        <p:spPr>
          <a:xfrm>
            <a:off x="4242061" y="4713402"/>
            <a:ext cx="2083325" cy="39592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60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F33B0-6CC7-4997-B101-4D181DE81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"/>
          <a:stretch/>
        </p:blipFill>
        <p:spPr>
          <a:xfrm>
            <a:off x="162411" y="1868072"/>
            <a:ext cx="4372957" cy="3121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56A9C-F1D0-4B91-A44C-9A13C8E2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045" y="1984503"/>
            <a:ext cx="4372957" cy="288899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7C5B7108-FCD7-436D-8A5C-6EE82706B3D2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Correct Process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9080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760461"/>
            <a:ext cx="8915400" cy="1337078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Forensic Image Formats and Utilities</a:t>
            </a:r>
          </a:p>
        </p:txBody>
      </p:sp>
    </p:spTree>
    <p:extLst>
      <p:ext uri="{BB962C8B-B14F-4D97-AF65-F5344CB8AC3E}">
        <p14:creationId xmlns:p14="http://schemas.microsoft.com/office/powerpoint/2010/main" val="518379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944" y="1097150"/>
            <a:ext cx="8778333" cy="35502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Why do we need to have a specific format for storage media?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Acquisition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 of Acquisition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Hashes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Compression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Encryption</a:t>
            </a:r>
          </a:p>
        </p:txBody>
      </p:sp>
      <p:sp>
        <p:nvSpPr>
          <p:cNvPr id="7" name="CustomShape 2"/>
          <p:cNvSpPr/>
          <p:nvPr/>
        </p:nvSpPr>
        <p:spPr>
          <a:xfrm>
            <a:off x="1533894" y="132896"/>
            <a:ext cx="6076213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Image Formats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8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833" y="1079734"/>
            <a:ext cx="8778333" cy="48808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Common Digital Evidence Storage Format (CDESF) Working Group of the Digital Forensics Research Workshop produced a paper that surveyed the commonly used forensic file formats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Throughout the course we will work with each of the following formats to understand their benefits and drawbacks: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Advanced Forensic Format (AFF)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Digital Evidence Bag (DEB)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Expert Witness Format (EWF)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Gfzip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ProDiscover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SMART</a:t>
            </a: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Survey of Disk Image Storage Formats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41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Image Storage Format Extensions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06550-0055-404B-A9CB-92815DAE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24" y="1123328"/>
            <a:ext cx="8223953" cy="526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3138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944" y="1013790"/>
            <a:ext cx="8778333" cy="5506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 is important to realize that legacy raw images are not technically a format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Unlike forensic images, raw images are raw data chunks and do not contain metadata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images do not provide information about: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 names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Timestamps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Inode Information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images are usually identified by 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.dd extensions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image collection can be accomplished with different variants of the dd utility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dcfldd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dc3dd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Raw vs. Forensics Images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96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2833" y="934279"/>
            <a:ext cx="8778333" cy="567524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 a file, converting and formatting according to the operands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original version of dd failed to provide: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Automated Hashing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Handling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 Logging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 Verification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dcfldd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Developed by the Department of Defense Computer Forensics Lab (DCFL)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Enhanced version of GNU dd with features useful for forensics and security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dc3dd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Developed by the Department of Defense Cyber Crime Center (DC3)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Patched version of GNU dd with added features for computer</a:t>
            </a: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dd Utility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81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dd Utility Genealogy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C2FA7A-51B7-4B4C-A090-94A2122D7AF1}"/>
              </a:ext>
            </a:extLst>
          </p:cNvPr>
          <p:cNvSpPr/>
          <p:nvPr/>
        </p:nvSpPr>
        <p:spPr>
          <a:xfrm>
            <a:off x="352332" y="1149816"/>
            <a:ext cx="1659834" cy="844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9D5E0A-2BFB-4A8A-93A4-5D211CF82B05}"/>
              </a:ext>
            </a:extLst>
          </p:cNvPr>
          <p:cNvSpPr/>
          <p:nvPr/>
        </p:nvSpPr>
        <p:spPr>
          <a:xfrm>
            <a:off x="6395597" y="1149816"/>
            <a:ext cx="1659834" cy="844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dc3dd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483240-32C5-41AA-B2C2-44CBE41E6F6A}"/>
              </a:ext>
            </a:extLst>
          </p:cNvPr>
          <p:cNvSpPr/>
          <p:nvPr/>
        </p:nvSpPr>
        <p:spPr>
          <a:xfrm>
            <a:off x="1879133" y="2340665"/>
            <a:ext cx="1659834" cy="844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dcfldd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A91B7-A73E-4008-86C1-9FCDFC6D5E54}"/>
              </a:ext>
            </a:extLst>
          </p:cNvPr>
          <p:cNvSpPr/>
          <p:nvPr/>
        </p:nvSpPr>
        <p:spPr>
          <a:xfrm>
            <a:off x="5646656" y="2101685"/>
            <a:ext cx="34693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Department of Defense Cyber Crime Center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Produces raw images only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Patch of dd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Enhancements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Automated Image Hashing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Optional Piecewise Image Hashing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Checking and Logging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 Wiping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 Verification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Progress Reporting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Split Image Output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 I/O mode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D5955-65FF-4DD5-AC29-3A9F9FAEEB6C}"/>
              </a:ext>
            </a:extLst>
          </p:cNvPr>
          <p:cNvCxnSpPr>
            <a:cxnSpLocks/>
          </p:cNvCxnSpPr>
          <p:nvPr/>
        </p:nvCxnSpPr>
        <p:spPr>
          <a:xfrm>
            <a:off x="1182249" y="1994642"/>
            <a:ext cx="268864" cy="768436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D95D07-C7B2-4413-A081-03D926D4EED3}"/>
              </a:ext>
            </a:extLst>
          </p:cNvPr>
          <p:cNvCxnSpPr>
            <a:cxnSpLocks/>
          </p:cNvCxnSpPr>
          <p:nvPr/>
        </p:nvCxnSpPr>
        <p:spPr>
          <a:xfrm>
            <a:off x="2025061" y="1572229"/>
            <a:ext cx="42763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259F0C-667E-458B-822E-6AE8FB5074EC}"/>
              </a:ext>
            </a:extLst>
          </p:cNvPr>
          <p:cNvCxnSpPr>
            <a:cxnSpLocks/>
          </p:cNvCxnSpPr>
          <p:nvPr/>
        </p:nvCxnSpPr>
        <p:spPr>
          <a:xfrm>
            <a:off x="1441174" y="2753139"/>
            <a:ext cx="41590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EB82AF7-9354-4F7E-9C7C-2690AB2081FE}"/>
              </a:ext>
            </a:extLst>
          </p:cNvPr>
          <p:cNvSpPr/>
          <p:nvPr/>
        </p:nvSpPr>
        <p:spPr>
          <a:xfrm>
            <a:off x="663775" y="3262008"/>
            <a:ext cx="498288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Department of Defense Computer Forensics Lab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Produces raw images only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 of dd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Enhancements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Automated Image Hashing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Optional Piecewise Image Hashing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Error Checking and Logging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 Wiping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 Verification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Progress Reporting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Split Image Output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 larger set of hashing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1273847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dd Variant Examples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1F477-1B26-46B7-B7A1-CF6912D6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07" y="1084114"/>
            <a:ext cx="5732175" cy="792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D6F5F-0010-49CC-995E-FC2038A9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1268" r="85" b="-2462"/>
          <a:stretch/>
        </p:blipFill>
        <p:spPr>
          <a:xfrm>
            <a:off x="1495044" y="2672321"/>
            <a:ext cx="6153912" cy="974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48EA3-1A74-4E15-9B84-C9BE7CB2C5D9}"/>
              </a:ext>
            </a:extLst>
          </p:cNvPr>
          <p:cNvSpPr txBox="1"/>
          <p:nvPr/>
        </p:nvSpPr>
        <p:spPr>
          <a:xfrm>
            <a:off x="4341808" y="71286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C26E-15F5-4D2E-92DE-EDED0DB1C91C}"/>
              </a:ext>
            </a:extLst>
          </p:cNvPr>
          <p:cNvSpPr txBox="1"/>
          <p:nvPr/>
        </p:nvSpPr>
        <p:spPr>
          <a:xfrm>
            <a:off x="4066086" y="230298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dcfldd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C3612-8B9A-4ABD-8379-E6A3A46D2DD0}"/>
              </a:ext>
            </a:extLst>
          </p:cNvPr>
          <p:cNvSpPr txBox="1"/>
          <p:nvPr/>
        </p:nvSpPr>
        <p:spPr>
          <a:xfrm>
            <a:off x="4135022" y="391436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dc3dd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8084B-9829-4D89-ACAA-39B1425B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3" y="4283696"/>
            <a:ext cx="41433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1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944" y="914400"/>
            <a:ext cx="8778333" cy="9992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.00n extension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 images go above a specified size, they are broken into equal size portions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Split Raw Images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946BA-1E35-4E9B-9DFA-8F1F7EAD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90" y="2325327"/>
            <a:ext cx="6619640" cy="3500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09660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944" y="1140646"/>
            <a:ext cx="8778333" cy="506219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extension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AFF was created as an open file format to store disk images and metadata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 format was implemented in AFFLIB which was distributed with an open source license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AFF supports image compression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zlib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LZMA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Files saved with these compression algorithms are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anywhere from 1/2 to 1/10th the size of the original AFF/EnCase file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AFF2.0 supports encryption of disk images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FTK Imager/FTK added support for this encryption in version 3.0 and are able to create and access AFF encrypted images</a:t>
            </a: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Advanced Forensics Format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6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156A9C-F1D0-4B91-A44C-9A13C8E28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99" b="15004"/>
          <a:stretch/>
        </p:blipFill>
        <p:spPr>
          <a:xfrm>
            <a:off x="794570" y="823342"/>
            <a:ext cx="7554859" cy="3094349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7C5B7108-FCD7-436D-8A5C-6EE82706B3D2}"/>
              </a:ext>
            </a:extLst>
          </p:cNvPr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HW #3: Correct Process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EAE3CD-8029-4A74-8A5D-0693A4761C48}"/>
              </a:ext>
            </a:extLst>
          </p:cNvPr>
          <p:cNvSpPr/>
          <p:nvPr/>
        </p:nvSpPr>
        <p:spPr>
          <a:xfrm>
            <a:off x="185188" y="4155710"/>
            <a:ext cx="8814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Reserved Area – 0x0001 – 1 Sector</a:t>
            </a: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of FATs – 0x02 – 2 FATs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of Root Entries – 0x0800 – 2048 Directory Entries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-&gt; (2048*32)/512 = 128 Sectors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Sectors / FAT – 0x0080 – 128 Sectors</a:t>
            </a:r>
          </a:p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Sectors – 0x00400001 – 4,194,305 Sectors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Area Sectors -&gt; 4,194,305 – 1 – 128 – 128 – 128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-&gt; 4,193,920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814FB-E84B-437E-B9B8-C737C860A081}"/>
              </a:ext>
            </a:extLst>
          </p:cNvPr>
          <p:cNvSpPr/>
          <p:nvPr/>
        </p:nvSpPr>
        <p:spPr>
          <a:xfrm>
            <a:off x="5835543" y="1039512"/>
            <a:ext cx="527549" cy="17654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83107-0B40-4200-9C63-331D6E8DFCDE}"/>
              </a:ext>
            </a:extLst>
          </p:cNvPr>
          <p:cNvSpPr/>
          <p:nvPr/>
        </p:nvSpPr>
        <p:spPr>
          <a:xfrm>
            <a:off x="3452133" y="1225485"/>
            <a:ext cx="527549" cy="176546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98332-A0A2-45AE-8E26-B7A7B30A55E0}"/>
              </a:ext>
            </a:extLst>
          </p:cNvPr>
          <p:cNvSpPr/>
          <p:nvPr/>
        </p:nvSpPr>
        <p:spPr>
          <a:xfrm>
            <a:off x="1728599" y="1425017"/>
            <a:ext cx="1108869" cy="177539"/>
          </a:xfrm>
          <a:prstGeom prst="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B96A7B-7DDC-4069-B561-93C9451C8ABD}"/>
              </a:ext>
            </a:extLst>
          </p:cNvPr>
          <p:cNvSpPr/>
          <p:nvPr/>
        </p:nvSpPr>
        <p:spPr>
          <a:xfrm>
            <a:off x="2019258" y="1225485"/>
            <a:ext cx="527549" cy="176546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0F1F71-EA19-47CF-9A56-DD00D409A311}"/>
              </a:ext>
            </a:extLst>
          </p:cNvPr>
          <p:cNvSpPr/>
          <p:nvPr/>
        </p:nvSpPr>
        <p:spPr>
          <a:xfrm>
            <a:off x="1738025" y="1225485"/>
            <a:ext cx="213323" cy="176546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8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6944" y="914400"/>
            <a:ext cx="8778333" cy="380668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.E01 Extension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EnCase has expanded since its introduction and includes a wide variety of updated formats including: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EnCase 7 Expert Witness Format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.EX01 Extension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EnCase Logical Expert Witness Format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.L01 Extension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EnCase 7 Logical Expert Witness Format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.LX01 Extension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SMART Expert Witness Format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.S01 Extension</a:t>
            </a:r>
          </a:p>
        </p:txBody>
      </p:sp>
      <p:sp>
        <p:nvSpPr>
          <p:cNvPr id="7" name="CustomShape 2"/>
          <p:cNvSpPr/>
          <p:nvPr/>
        </p:nvSpPr>
        <p:spPr>
          <a:xfrm>
            <a:off x="462170" y="113018"/>
            <a:ext cx="8219661" cy="6162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EnCase Expert Witness Format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063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899" y="3094730"/>
            <a:ext cx="8428203" cy="668539"/>
          </a:xfrm>
        </p:spPr>
        <p:txBody>
          <a:bodyPr/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Image Capture</a:t>
            </a:r>
          </a:p>
        </p:txBody>
      </p:sp>
    </p:spTree>
    <p:extLst>
      <p:ext uri="{BB962C8B-B14F-4D97-AF65-F5344CB8AC3E}">
        <p14:creationId xmlns:p14="http://schemas.microsoft.com/office/powerpoint/2010/main" val="423071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Blocker Hardware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3FB8DC8-9B2E-4564-98B0-E15A2BDDA111}"/>
              </a:ext>
            </a:extLst>
          </p:cNvPr>
          <p:cNvSpPr/>
          <p:nvPr/>
        </p:nvSpPr>
        <p:spPr>
          <a:xfrm>
            <a:off x="176037" y="763571"/>
            <a:ext cx="8832916" cy="25958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are a wide variety of hardware write blockers available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Hardware can be configured to run on either the host or guest machine</a:t>
            </a:r>
          </a:p>
          <a:p>
            <a:pPr>
              <a:lnSpc>
                <a:spcPct val="100000"/>
              </a:lnSpc>
              <a:buFont typeface="Wingdings" charset="2"/>
              <a:buChar char=""/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running on the host, ensure shared directories are configured to allow for easy access on the guest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C9840-9131-4231-9151-BC997B4F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3578087"/>
            <a:ext cx="4057650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6276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Blocker Interface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3FB8DC8-9B2E-4564-98B0-E15A2BDDA111}"/>
              </a:ext>
            </a:extLst>
          </p:cNvPr>
          <p:cNvSpPr/>
          <p:nvPr/>
        </p:nvSpPr>
        <p:spPr>
          <a:xfrm>
            <a:off x="176037" y="763571"/>
            <a:ext cx="8832916" cy="7173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following disk information is available on the display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4F1D9-1F37-4461-B60E-47146D1E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13" y="1598456"/>
            <a:ext cx="5461173" cy="486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90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Blocker Resources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3FB8DC8-9B2E-4564-98B0-E15A2BDDA111}"/>
              </a:ext>
            </a:extLst>
          </p:cNvPr>
          <p:cNvSpPr/>
          <p:nvPr/>
        </p:nvSpPr>
        <p:spPr>
          <a:xfrm>
            <a:off x="176037" y="803327"/>
            <a:ext cx="8832916" cy="4291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Necessary resources can be found below: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A15BA-C000-4BD0-B615-F8101E80DE48}"/>
              </a:ext>
            </a:extLst>
          </p:cNvPr>
          <p:cNvSpPr/>
          <p:nvPr/>
        </p:nvSpPr>
        <p:spPr>
          <a:xfrm>
            <a:off x="0" y="6539944"/>
            <a:ext cx="69971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https://www.cru-inc.com/products/wiebetech/wiebetech_forensic_ultradock_v5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83F93-666D-485F-AE30-32A58673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29" y="1302221"/>
            <a:ext cx="8232142" cy="51254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FEBC76-ED9D-4F2C-9736-F14D915D254B}"/>
              </a:ext>
            </a:extLst>
          </p:cNvPr>
          <p:cNvSpPr/>
          <p:nvPr/>
        </p:nvSpPr>
        <p:spPr>
          <a:xfrm>
            <a:off x="3369365" y="4114800"/>
            <a:ext cx="2286000" cy="61622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3F986-1996-4817-9636-94D4925C531D}"/>
              </a:ext>
            </a:extLst>
          </p:cNvPr>
          <p:cNvSpPr/>
          <p:nvPr/>
        </p:nvSpPr>
        <p:spPr>
          <a:xfrm>
            <a:off x="522145" y="4114800"/>
            <a:ext cx="2286000" cy="61622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96B90F-A08F-4E10-B624-8C1801F35EA3}"/>
              </a:ext>
            </a:extLst>
          </p:cNvPr>
          <p:cNvSpPr/>
          <p:nvPr/>
        </p:nvSpPr>
        <p:spPr>
          <a:xfrm>
            <a:off x="3369365" y="5746560"/>
            <a:ext cx="2286000" cy="61622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0F7739-7C95-4AD5-957A-9E3145E99776}"/>
              </a:ext>
            </a:extLst>
          </p:cNvPr>
          <p:cNvSpPr/>
          <p:nvPr/>
        </p:nvSpPr>
        <p:spPr>
          <a:xfrm>
            <a:off x="522145" y="5746560"/>
            <a:ext cx="2286000" cy="61622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C58820-9227-4F47-BFCC-DD794294CE1E}"/>
              </a:ext>
            </a:extLst>
          </p:cNvPr>
          <p:cNvSpPr/>
          <p:nvPr/>
        </p:nvSpPr>
        <p:spPr>
          <a:xfrm>
            <a:off x="6216585" y="5746560"/>
            <a:ext cx="2286000" cy="616226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436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Forensic Software Utility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3FB8DC8-9B2E-4564-98B0-E15A2BDDA111}"/>
              </a:ext>
            </a:extLst>
          </p:cNvPr>
          <p:cNvSpPr/>
          <p:nvPr/>
        </p:nvSpPr>
        <p:spPr>
          <a:xfrm>
            <a:off x="176037" y="803327"/>
            <a:ext cx="8832916" cy="42912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 and test forensic software utility: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588940-B84A-417E-AE5E-37390CBB2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" t="22754" r="89999" b="64299"/>
          <a:stretch/>
        </p:blipFill>
        <p:spPr>
          <a:xfrm>
            <a:off x="4206907" y="1314506"/>
            <a:ext cx="730186" cy="1008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ACEAA-7496-4F53-8CE1-A9894A2CE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554" y="2547892"/>
            <a:ext cx="5862892" cy="4033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21979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Block Test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CDE69E-DD9D-4832-BD22-7E14D96E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53" y="765311"/>
            <a:ext cx="6030494" cy="4153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8CC01D-13E5-4208-94FD-748FAE9023A6}"/>
              </a:ext>
            </a:extLst>
          </p:cNvPr>
          <p:cNvSpPr/>
          <p:nvPr/>
        </p:nvSpPr>
        <p:spPr>
          <a:xfrm>
            <a:off x="3150704" y="3587178"/>
            <a:ext cx="4416665" cy="706527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C7CCB6-F43F-47E5-9E21-9A2840D1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94" y="5178288"/>
            <a:ext cx="6866213" cy="1464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4180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Block Test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F2440-93CB-4E0F-92B4-83DCABCC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6" y="646045"/>
            <a:ext cx="7348369" cy="6062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3318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Collection Settings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89BC6-CD9E-4BB5-866D-38D6884C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00" y="913345"/>
            <a:ext cx="8349201" cy="5258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04768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2"/>
          <p:cNvSpPr/>
          <p:nvPr/>
        </p:nvSpPr>
        <p:spPr>
          <a:xfrm>
            <a:off x="522145" y="59636"/>
            <a:ext cx="8140148" cy="58640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Disk Imagers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13FB8DC8-9B2E-4564-98B0-E15A2BDDA111}"/>
              </a:ext>
            </a:extLst>
          </p:cNvPr>
          <p:cNvSpPr/>
          <p:nvPr/>
        </p:nvSpPr>
        <p:spPr>
          <a:xfrm>
            <a:off x="176037" y="763571"/>
            <a:ext cx="8832916" cy="53390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/>
          <a:lstStyle/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the write blocker mechanism in place and operating, the next step is to install a disk imager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There are numerous disk imagers available so being familiar with some of the more common will be helpful in maximizing collection and analysis capabilities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buFont typeface="Wingdings" charset="2"/>
              <a:buChar char="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Common disk image collectors: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Unix-based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dd, 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dcfldd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dc3dd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aimage</a:t>
            </a:r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Windows-based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EnCase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FTK Imager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Ghost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Belkasoft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24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6022</TotalTime>
  <Words>3235</Words>
  <Application>Microsoft Office PowerPoint</Application>
  <PresentationFormat>On-screen Show (4:3)</PresentationFormat>
  <Paragraphs>857</Paragraphs>
  <Slides>106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Arial</vt:lpstr>
      <vt:lpstr>Courier New</vt:lpstr>
      <vt:lpstr>StarSymbol</vt:lpstr>
      <vt:lpstr>Times New Roman</vt:lpstr>
      <vt:lpstr>Wingdings</vt:lpstr>
      <vt:lpstr>Office Theme</vt:lpstr>
      <vt:lpstr>COMP 5350 / 6350 / 6356  Digital Forensics Spring 2019</vt:lpstr>
      <vt:lpstr>Homework #3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Technology File System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NTFS Partition Configuration</vt:lpstr>
      <vt:lpstr>PowerPoint Presentation</vt:lpstr>
      <vt:lpstr>PowerPoint Presentation</vt:lpstr>
      <vt:lpstr>NTFS Master Boot Record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NTFS Master File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 File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Forensic Image Formats and Utilities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 Image Capture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Security+ Boot Camp Introduction</dc:title>
  <dc:creator>sjmills1</dc:creator>
  <cp:lastModifiedBy>Jason Cuneo</cp:lastModifiedBy>
  <cp:revision>538</cp:revision>
  <cp:lastPrinted>2019-02-01T19:46:45Z</cp:lastPrinted>
  <dcterms:modified xsi:type="dcterms:W3CDTF">2019-02-01T20:17:23Z</dcterms:modified>
</cp:coreProperties>
</file>